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3" r:id="rId17"/>
    <p:sldId id="274" r:id="rId18"/>
    <p:sldId id="276" r:id="rId19"/>
    <p:sldId id="277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4" d="100"/>
          <a:sy n="44" d="100"/>
        </p:scale>
        <p:origin x="-112" y="-7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0246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Lin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Lin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/>
            </a:lvl1pPr>
          </a:lstStyle>
          <a:p>
            <a:r>
              <a:t>–Johnny Appleseed</a:t>
            </a:r>
          </a:p>
        </p:txBody>
      </p:sp>
      <p:sp>
        <p:nvSpPr>
          <p:cNvPr id="108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Lin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Lin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31" name="Image"/>
          <p:cNvSpPr>
            <a:spLocks noGrp="1"/>
          </p:cNvSpPr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52" name="Image"/>
          <p:cNvSpPr>
            <a:spLocks noGrp="1"/>
          </p:cNvSpPr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>
            <a:spLocks noGrp="1"/>
          </p:cNvSpPr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Image"/>
          <p:cNvSpPr>
            <a:spLocks noGrp="1"/>
          </p:cNvSpPr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Image"/>
          <p:cNvSpPr>
            <a:spLocks noGrp="1"/>
          </p:cNvSpPr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Orysia Maria Kulick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Orysia Maria Kulick	</a:t>
            </a:r>
          </a:p>
        </p:txBody>
      </p:sp>
      <p:sp>
        <p:nvSpPr>
          <p:cNvPr id="134" name="OUN Prisoners in the Buchenwald Subcamp Mittelbau-Dora: A Microhistory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391414">
              <a:spcBef>
                <a:spcPts val="1000"/>
              </a:spcBef>
              <a:defRPr sz="4690"/>
            </a:lvl1pPr>
          </a:lstStyle>
          <a:p>
            <a:r>
              <a:t>OUN Prisoners in the Buchenwald Subcamp Mittelbau-Dora: A Microhistory</a:t>
            </a:r>
          </a:p>
        </p:txBody>
      </p:sp>
      <p:sp>
        <p:nvSpPr>
          <p:cNvPr id="135" name="2018 Danyliw Seminar,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2018 Danyliw Seminar,</a:t>
            </a:r>
          </a:p>
          <a:p>
            <a:r>
              <a:t>Chair of Ukrainian Studies, University of Ottawa, </a:t>
            </a:r>
          </a:p>
          <a:p>
            <a:r>
              <a:t>8-10 November 2018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–Charles Joyner…"/>
          <p:cNvSpPr txBox="1">
            <a:spLocks noGrp="1"/>
          </p:cNvSpPr>
          <p:nvPr>
            <p:ph type="body" idx="13"/>
          </p:nvPr>
        </p:nvSpPr>
        <p:spPr>
          <a:xfrm>
            <a:off x="533400" y="5969000"/>
            <a:ext cx="11938000" cy="1270000"/>
          </a:xfrm>
          <a:prstGeom prst="rect">
            <a:avLst/>
          </a:prstGeom>
        </p:spPr>
        <p:txBody>
          <a:bodyPr/>
          <a:lstStyle/>
          <a:p>
            <a:r>
              <a:t>–Charles Joyner </a:t>
            </a:r>
          </a:p>
          <a:p>
            <a:r>
              <a:t>Shared Traditions: Southern History and Folk Culture, 1999</a:t>
            </a:r>
          </a:p>
        </p:txBody>
      </p:sp>
      <p:sp>
        <p:nvSpPr>
          <p:cNvPr id="163" name="Microhistory: Asking large questions in small places."/>
          <p:cNvSpPr txBox="1">
            <a:spLocks noGrp="1"/>
          </p:cNvSpPr>
          <p:nvPr>
            <p:ph type="body" idx="14"/>
          </p:nvPr>
        </p:nvSpPr>
        <p:spPr>
          <a:xfrm>
            <a:off x="1270000" y="3949700"/>
            <a:ext cx="10464800" cy="1320801"/>
          </a:xfrm>
          <a:prstGeom prst="rect">
            <a:avLst/>
          </a:prstGeom>
        </p:spPr>
        <p:txBody>
          <a:bodyPr/>
          <a:lstStyle/>
          <a:p>
            <a:r>
              <a:t>Microhistory: Asking large questions in small places.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Molotov-Ribbentrop 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Molotov-Ribbentrop Line</a:t>
            </a:r>
          </a:p>
        </p:txBody>
      </p:sp>
      <p:grpSp>
        <p:nvGrpSpPr>
          <p:cNvPr id="168" name="molotov line_stryj.jpg"/>
          <p:cNvGrpSpPr/>
          <p:nvPr/>
        </p:nvGrpSpPr>
        <p:grpSpPr>
          <a:xfrm>
            <a:off x="2565400" y="2247900"/>
            <a:ext cx="7874000" cy="7035800"/>
            <a:chOff x="0" y="0"/>
            <a:chExt cx="7874000" cy="7035800"/>
          </a:xfrm>
        </p:grpSpPr>
        <p:pic>
          <p:nvPicPr>
            <p:cNvPr id="167" name="molotov line_stryj.jpg" descr="molotov line_stryj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7620000" cy="6705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6" name="molotov line_stryj.jpg" descr="molotov line_stryj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874000" cy="70358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tryj powiat, 19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Stryj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powiat</a:t>
            </a:r>
            <a:r>
              <a:t>, 1939</a:t>
            </a:r>
          </a:p>
        </p:txBody>
      </p:sp>
      <p:grpSp>
        <p:nvGrpSpPr>
          <p:cNvPr id="173" name="Screen Shot 2018-10-18 at 9.52.35 AM.png"/>
          <p:cNvGrpSpPr/>
          <p:nvPr/>
        </p:nvGrpSpPr>
        <p:grpSpPr>
          <a:xfrm>
            <a:off x="1333500" y="2171700"/>
            <a:ext cx="10337800" cy="7366000"/>
            <a:chOff x="0" y="0"/>
            <a:chExt cx="10337800" cy="7366000"/>
          </a:xfrm>
        </p:grpSpPr>
        <p:pic>
          <p:nvPicPr>
            <p:cNvPr id="172" name="Screen Shot 2018-10-18 at 9.52.35 AM.png" descr="Screen Shot 2018-10-18 at 9.52.35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083800" cy="7035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1" name="Screen Shot 2018-10-18 at 9.52.35 AM.png" descr="Screen Shot 2018-10-18 at 9.52.35 AM.pn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337800" cy="73660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5281969_0_1.jpg" descr="5281969_0_1.jpg"/>
          <p:cNvPicPr>
            <a:picLocks noGrp="1"/>
          </p:cNvPicPr>
          <p:nvPr>
            <p:ph type="pic" idx="1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30119" y="520699"/>
            <a:ext cx="5842001" cy="8724901"/>
          </a:xfrm>
          <a:prstGeom prst="rect">
            <a:avLst/>
          </a:prstGeom>
        </p:spPr>
      </p:pic>
      <p:grpSp>
        <p:nvGrpSpPr>
          <p:cNvPr id="178" name="5281971_0_1.jpg"/>
          <p:cNvGrpSpPr/>
          <p:nvPr/>
        </p:nvGrpSpPr>
        <p:grpSpPr>
          <a:xfrm>
            <a:off x="6496050" y="508000"/>
            <a:ext cx="5842000" cy="8724900"/>
            <a:chOff x="0" y="0"/>
            <a:chExt cx="5842000" cy="8724900"/>
          </a:xfrm>
        </p:grpSpPr>
        <p:pic>
          <p:nvPicPr>
            <p:cNvPr id="177" name="5281971_0_1.jpg" descr="5281971_0_1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732" r="4732"/>
            <a:stretch>
              <a:fillRect/>
            </a:stretch>
          </p:blipFill>
          <p:spPr>
            <a:xfrm>
              <a:off x="127000" y="88900"/>
              <a:ext cx="5588000" cy="8394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6" name="5281971_0_1.jpg" descr="5281971_0_1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842000" cy="87249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5361827_0_1.jpg" descr="5361827_0_1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941" t="65" r="2941" b="65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5361871_0_1.jpg" descr="5361871_0_1.jpg"/>
          <p:cNvPicPr>
            <a:picLocks noGrp="1"/>
          </p:cNvPicPr>
          <p:nvPr>
            <p:ph type="pic" idx="1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30119" y="520699"/>
            <a:ext cx="5842001" cy="8724901"/>
          </a:xfrm>
          <a:prstGeom prst="rect">
            <a:avLst/>
          </a:prstGeom>
        </p:spPr>
      </p:pic>
      <p:grpSp>
        <p:nvGrpSpPr>
          <p:cNvPr id="190" name="5361873_0_1.jpg"/>
          <p:cNvGrpSpPr/>
          <p:nvPr/>
        </p:nvGrpSpPr>
        <p:grpSpPr>
          <a:xfrm>
            <a:off x="6500719" y="520699"/>
            <a:ext cx="5842001" cy="8724901"/>
            <a:chOff x="0" y="0"/>
            <a:chExt cx="5842000" cy="8724900"/>
          </a:xfrm>
        </p:grpSpPr>
        <p:pic>
          <p:nvPicPr>
            <p:cNvPr id="189" name="5361873_0_1.jpg" descr="5361873_0_1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290" r="3290"/>
            <a:stretch>
              <a:fillRect/>
            </a:stretch>
          </p:blipFill>
          <p:spPr>
            <a:xfrm>
              <a:off x="127000" y="88900"/>
              <a:ext cx="5588000" cy="8394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8" name="5361873_0_1.jpg" descr="5361873_0_1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842000" cy="87249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730887.jpeg" descr="730887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721042" y="1186358"/>
            <a:ext cx="9309101" cy="7200008"/>
          </a:xfrm>
          <a:prstGeom prst="rect">
            <a:avLst/>
          </a:prstGeom>
          <a:ln w="25400">
            <a:solidFill>
              <a:srgbClr val="F3F7F5"/>
            </a:solidFill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Dora-Mittelbau concentration camp, 19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spcBef>
                <a:spcPts val="1300"/>
              </a:spcBef>
              <a:defRPr sz="5810"/>
            </a:lvl1pPr>
          </a:lstStyle>
          <a:p>
            <a:r>
              <a:t>Dora-Mittelbau concentration camp, 1945</a:t>
            </a:r>
          </a:p>
        </p:txBody>
      </p:sp>
      <p:pic>
        <p:nvPicPr>
          <p:cNvPr id="199" name="Dora Map_USHMM.gif" descr="Dora Map_USHMM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000" y="2336800"/>
            <a:ext cx="11226800" cy="7367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Fort Bliss, 1946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Fort Bliss, 1946</a:t>
            </a:r>
          </a:p>
        </p:txBody>
      </p:sp>
      <p:pic>
        <p:nvPicPr>
          <p:cNvPr id="207" name="Project_Paperclip_Team_at_Fort_Bliss.jpg" descr="Project_Paperclip_Team_at_Fort_Bliss.jp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544561"/>
            <a:ext cx="12065000" cy="5537201"/>
          </a:xfrm>
          <a:prstGeom prst="rect">
            <a:avLst/>
          </a:prstGeom>
        </p:spPr>
      </p:pic>
      <p:sp>
        <p:nvSpPr>
          <p:cNvPr id="208" name="Project Papercli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Project Paperclip </a:t>
            </a:r>
          </a:p>
        </p:txBody>
      </p:sp>
      <p:sp>
        <p:nvSpPr>
          <p:cNvPr id="209" name="Group of 104 German rocket scientists in 1946, including Wernher von Braun, Ludwig Roth and Arthur Rudolph, at Fort Bliss, Texas.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Group of 104 German rocket scientists in 1946, including Wernher von Braun, Ludwig Roth and Arthur Rudolph, at Fort Bliss, Texas.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nstitute Nordhauseen .jpeg" descr="Institute Nordhauseen .jpe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29319" y="4683899"/>
            <a:ext cx="5753101" cy="4559301"/>
          </a:xfrm>
          <a:prstGeom prst="rect">
            <a:avLst/>
          </a:prstGeom>
        </p:spPr>
      </p:pic>
      <p:pic>
        <p:nvPicPr>
          <p:cNvPr id="212" name="Korolev institute nordhausen .jpeg" descr="Korolev institute nordhausen .jpeg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733562" y="520700"/>
            <a:ext cx="5753101" cy="3860801"/>
          </a:xfrm>
          <a:prstGeom prst="rect">
            <a:avLst/>
          </a:prstGeom>
        </p:spPr>
      </p:pic>
      <p:pic>
        <p:nvPicPr>
          <p:cNvPr id="213" name="image.jpg" descr="image.jpg"/>
          <p:cNvPicPr>
            <a:picLocks noGrp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30119" y="520699"/>
            <a:ext cx="6019800" cy="87249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G_Farben_1932.jpg" descr="IG_Farben_1932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0" y="695909"/>
            <a:ext cx="13004800" cy="836178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Origins of Dora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Origins of Dora</a:t>
            </a:r>
          </a:p>
        </p:txBody>
      </p:sp>
      <p:pic>
        <p:nvPicPr>
          <p:cNvPr id="140" name="IG_Farben_1932.jpg" descr="IG_Farben_1932.jp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141" name="IG Farben 19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IG Farben 1932</a:t>
            </a:r>
          </a:p>
        </p:txBody>
      </p:sp>
      <p:sp>
        <p:nvSpPr>
          <p:cNvPr id="142" name="This is the layout of IG Farben plants in 1932. At the suggestion of IG Farben, the gypsum mountain near Nordhausen was further developed in 1936 to serve as a centrally located fuel depot for the Wehrmacht. The aim was not only to be able to support troops on all fronts of a total war, but to make sure that IG Farben's factories remain supplied.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the layout of IG Farben plants in 1932. At the suggestion of IG Farben, the gypsum mountain near Nordhausen was further developed in 1936 to serve as a centrally located fuel depot for the Wehrmacht. The aim was not only to be able to support troops on all fronts of a total war, but to make sure that IG Farben's factories remain supplied.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amouflaged entrance to Dor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Camouflaged entrance to Dora</a:t>
            </a:r>
          </a:p>
        </p:txBody>
      </p:sp>
      <p:grpSp>
        <p:nvGrpSpPr>
          <p:cNvPr id="147" name="730895.jpeg"/>
          <p:cNvGrpSpPr/>
          <p:nvPr/>
        </p:nvGrpSpPr>
        <p:grpSpPr>
          <a:xfrm>
            <a:off x="1777999" y="2320172"/>
            <a:ext cx="9448801" cy="7439582"/>
            <a:chOff x="0" y="0"/>
            <a:chExt cx="9448800" cy="7439581"/>
          </a:xfrm>
        </p:grpSpPr>
        <p:pic>
          <p:nvPicPr>
            <p:cNvPr id="146" name="730895.jpeg" descr="730895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27000" y="88900"/>
              <a:ext cx="9194800" cy="71093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5" name="730895.jpeg" descr="730895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9448801" cy="743958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mdora_2.jpg" descr="mdora_2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0" y="975360"/>
            <a:ext cx="13004800" cy="780288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774191.jpeg" descr="774191.jpe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29319" y="4683899"/>
            <a:ext cx="5753101" cy="4559301"/>
          </a:xfrm>
          <a:prstGeom prst="rect">
            <a:avLst/>
          </a:prstGeom>
        </p:spPr>
      </p:pic>
      <p:pic>
        <p:nvPicPr>
          <p:cNvPr id="152" name="V2_James Baker.jpeg" descr="V2_James Baker.jpeg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733562" y="520700"/>
            <a:ext cx="5753101" cy="3860800"/>
          </a:xfrm>
          <a:prstGeom prst="rect">
            <a:avLst/>
          </a:prstGeom>
        </p:spPr>
      </p:pic>
      <p:pic>
        <p:nvPicPr>
          <p:cNvPr id="153" name="Wernher_von_Braun_1960.jpg" descr="Wernher_von_Braun_1960.jpg"/>
          <p:cNvPicPr>
            <a:picLocks noGrp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30119" y="520699"/>
            <a:ext cx="5842001" cy="87249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–Dr. Edwin Katzenellenbogen, convicted and sentenced to life imprisonment in the Buchenwald trial."/>
          <p:cNvSpPr txBox="1">
            <a:spLocks noGrp="1"/>
          </p:cNvSpPr>
          <p:nvPr>
            <p:ph type="body" idx="13"/>
          </p:nvPr>
        </p:nvSpPr>
        <p:spPr>
          <a:xfrm>
            <a:off x="533400" y="5969000"/>
            <a:ext cx="11938000" cy="1778000"/>
          </a:xfrm>
          <a:prstGeom prst="rect">
            <a:avLst/>
          </a:prstGeom>
        </p:spPr>
        <p:txBody>
          <a:bodyPr/>
          <a:lstStyle/>
          <a:p>
            <a:r>
              <a:t>–Dr. Edwin Katzenellenbogen, convicted and sentenced to life imprisonment in the Buchenwald trial.</a:t>
            </a:r>
          </a:p>
        </p:txBody>
      </p:sp>
      <p:sp>
        <p:nvSpPr>
          <p:cNvPr id="156" name="“Dora, the Hell of all the concentration camps.”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“Dora, the Hell of all the concentration camps.”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G_0338.jpg" descr="IMG_0338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csm_dominik_cerny_website_c75a67d0f5.jpg" descr="csm_dominik_cerny_website_c75a67d0f5.jp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-127000" y="-88900"/>
            <a:ext cx="13258800" cy="10083800"/>
          </a:xfrm>
          <a:prstGeom prst="rect">
            <a:avLst/>
          </a:prstGeom>
          <a:ln w="9525">
            <a:round/>
          </a:ln>
        </p:spPr>
      </p:pic>
    </p:spTree>
  </p:cSld>
  <p:clrMapOvr>
    <a:masterClrMapping/>
  </p:clrMapOvr>
  <p:transition xmlns:p14="http://schemas.microsoft.com/office/powerpoint/2010/main"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Macintosh PowerPoint</Application>
  <PresentationFormat>Custom</PresentationFormat>
  <Paragraphs>20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New_Template4</vt:lpstr>
      <vt:lpstr>OUN Prisoners in the Buchenwald Subcamp Mittelbau-Dora: A Microhistory</vt:lpstr>
      <vt:lpstr>PowerPoint Presentation</vt:lpstr>
      <vt:lpstr>IG Farben 1932</vt:lpstr>
      <vt:lpstr>Camouflaged entrance to Dora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Molotov-Ribbentrop Line</vt:lpstr>
      <vt:lpstr>Stryj powiat, 1939</vt:lpstr>
      <vt:lpstr>PowerPoint Presentation</vt:lpstr>
      <vt:lpstr>PowerPoint Presentation</vt:lpstr>
      <vt:lpstr>PowerPoint Presentation</vt:lpstr>
      <vt:lpstr>PowerPoint Presentation</vt:lpstr>
      <vt:lpstr>Dora-Mittelbau concentration camp, 1945</vt:lpstr>
      <vt:lpstr>Project Paperclip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OUN Prisoners in the Buchenwald Subcamp Mittelbau-Dora: A Microhistory</dc:title>
  <cp:lastModifiedBy>Orysia Kulick</cp:lastModifiedBy>
  <cp:revision>1</cp:revision>
  <dcterms:modified xsi:type="dcterms:W3CDTF">2018-11-11T02:21:17Z</dcterms:modified>
</cp:coreProperties>
</file>