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3" r:id="rId5"/>
    <p:sldId id="264" r:id="rId6"/>
    <p:sldId id="265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77"/>
    <p:restoredTop sz="94690"/>
  </p:normalViewPr>
  <p:slideViewPr>
    <p:cSldViewPr snapToGrid="0" snapToObjects="1">
      <p:cViewPr varScale="1">
        <p:scale>
          <a:sx n="124" d="100"/>
          <a:sy n="124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0A854E-AAE0-46B1-81B6-1394B75F6DF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1CDD723-3EEC-4440-AFAD-021EEC023560}">
      <dgm:prSet/>
      <dgm:spPr/>
      <dgm:t>
        <a:bodyPr/>
        <a:lstStyle/>
        <a:p>
          <a:r>
            <a:rPr lang="en-US" baseline="0" dirty="0"/>
            <a:t>Criticism towards the concept of “Diaspora” (see Rogers Brubaker).</a:t>
          </a:r>
          <a:endParaRPr lang="en-US" dirty="0"/>
        </a:p>
      </dgm:t>
    </dgm:pt>
    <dgm:pt modelId="{4B36C665-8456-4E18-9771-78E7B9B18CFF}" type="parTrans" cxnId="{EDC4E6F0-39D9-4F52-9FF8-5476E92C3CFB}">
      <dgm:prSet/>
      <dgm:spPr/>
      <dgm:t>
        <a:bodyPr/>
        <a:lstStyle/>
        <a:p>
          <a:endParaRPr lang="en-US"/>
        </a:p>
      </dgm:t>
    </dgm:pt>
    <dgm:pt modelId="{9B68A237-2C97-4987-A94E-31F106E5D23E}" type="sibTrans" cxnId="{EDC4E6F0-39D9-4F52-9FF8-5476E92C3CFB}">
      <dgm:prSet/>
      <dgm:spPr/>
      <dgm:t>
        <a:bodyPr/>
        <a:lstStyle/>
        <a:p>
          <a:endParaRPr lang="en-US"/>
        </a:p>
      </dgm:t>
    </dgm:pt>
    <dgm:pt modelId="{C9AC8F60-2D15-4930-AA78-1CDA8038076C}">
      <dgm:prSet/>
      <dgm:spPr/>
      <dgm:t>
        <a:bodyPr/>
        <a:lstStyle/>
        <a:p>
          <a:pPr algn="just"/>
          <a:r>
            <a:rPr lang="en-US" dirty="0"/>
            <a:t>Ukrainians</a:t>
          </a:r>
          <a:r>
            <a:rPr lang="en-US" baseline="0" dirty="0"/>
            <a:t> are skeptical about the existence of one diaspora.</a:t>
          </a:r>
          <a:endParaRPr lang="en-US" dirty="0"/>
        </a:p>
      </dgm:t>
    </dgm:pt>
    <dgm:pt modelId="{4AF5C804-6842-4772-B960-1923892A50B2}" type="parTrans" cxnId="{E5C49F09-4C1B-499C-9433-C3B665F6F8F5}">
      <dgm:prSet/>
      <dgm:spPr/>
      <dgm:t>
        <a:bodyPr/>
        <a:lstStyle/>
        <a:p>
          <a:endParaRPr lang="en-US"/>
        </a:p>
      </dgm:t>
    </dgm:pt>
    <dgm:pt modelId="{1FC7E505-0546-44CB-9D0C-9088CBD6F212}" type="sibTrans" cxnId="{E5C49F09-4C1B-499C-9433-C3B665F6F8F5}">
      <dgm:prSet/>
      <dgm:spPr/>
      <dgm:t>
        <a:bodyPr/>
        <a:lstStyle/>
        <a:p>
          <a:endParaRPr lang="en-US"/>
        </a:p>
      </dgm:t>
    </dgm:pt>
    <dgm:pt modelId="{1446DC56-DD64-4336-B0EF-C20618B7225C}">
      <dgm:prSet/>
      <dgm:spPr/>
      <dgm:t>
        <a:bodyPr/>
        <a:lstStyle/>
        <a:p>
          <a:r>
            <a:rPr lang="it-IT" baseline="0"/>
            <a:t>Diaspora still are the product of a specific historical development (not any migration produces a diaspora).</a:t>
          </a:r>
          <a:endParaRPr lang="en-US"/>
        </a:p>
      </dgm:t>
    </dgm:pt>
    <dgm:pt modelId="{B851BB32-FAC2-4FEB-B66F-E21FDE32C142}" type="parTrans" cxnId="{7476E317-FC0D-4996-B71C-8A77397BA4AA}">
      <dgm:prSet/>
      <dgm:spPr/>
      <dgm:t>
        <a:bodyPr/>
        <a:lstStyle/>
        <a:p>
          <a:endParaRPr lang="en-US"/>
        </a:p>
      </dgm:t>
    </dgm:pt>
    <dgm:pt modelId="{D8514C5C-DD34-4011-B8D4-1CA996D0B6D0}" type="sibTrans" cxnId="{7476E317-FC0D-4996-B71C-8A77397BA4AA}">
      <dgm:prSet/>
      <dgm:spPr/>
      <dgm:t>
        <a:bodyPr/>
        <a:lstStyle/>
        <a:p>
          <a:endParaRPr lang="en-US"/>
        </a:p>
      </dgm:t>
    </dgm:pt>
    <dgm:pt modelId="{EFD9B11B-4178-F64F-81AD-D619E906B74A}" type="pres">
      <dgm:prSet presAssocID="{FC0A854E-AAE0-46B1-81B6-1394B75F6DFE}" presName="linear" presStyleCnt="0">
        <dgm:presLayoutVars>
          <dgm:animLvl val="lvl"/>
          <dgm:resizeHandles val="exact"/>
        </dgm:presLayoutVars>
      </dgm:prSet>
      <dgm:spPr/>
    </dgm:pt>
    <dgm:pt modelId="{E6532D11-AB26-BC43-818D-A74023A4E2C4}" type="pres">
      <dgm:prSet presAssocID="{91CDD723-3EEC-4440-AFAD-021EEC02356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D1E66D0-D31F-194A-9E91-82CBD7153D6C}" type="pres">
      <dgm:prSet presAssocID="{9B68A237-2C97-4987-A94E-31F106E5D23E}" presName="spacer" presStyleCnt="0"/>
      <dgm:spPr/>
    </dgm:pt>
    <dgm:pt modelId="{9BE8ECE9-3363-0B48-9426-13E1CD4C4EFB}" type="pres">
      <dgm:prSet presAssocID="{C9AC8F60-2D15-4930-AA78-1CDA8038076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E6631D6-7655-CD46-9399-FC7DD95A34CA}" type="pres">
      <dgm:prSet presAssocID="{1FC7E505-0546-44CB-9D0C-9088CBD6F212}" presName="spacer" presStyleCnt="0"/>
      <dgm:spPr/>
    </dgm:pt>
    <dgm:pt modelId="{2A19AFB5-7E1D-6145-9A7E-BD6776A307E6}" type="pres">
      <dgm:prSet presAssocID="{1446DC56-DD64-4336-B0EF-C20618B7225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5C49F09-4C1B-499C-9433-C3B665F6F8F5}" srcId="{FC0A854E-AAE0-46B1-81B6-1394B75F6DFE}" destId="{C9AC8F60-2D15-4930-AA78-1CDA8038076C}" srcOrd="1" destOrd="0" parTransId="{4AF5C804-6842-4772-B960-1923892A50B2}" sibTransId="{1FC7E505-0546-44CB-9D0C-9088CBD6F212}"/>
    <dgm:cxn modelId="{7476E317-FC0D-4996-B71C-8A77397BA4AA}" srcId="{FC0A854E-AAE0-46B1-81B6-1394B75F6DFE}" destId="{1446DC56-DD64-4336-B0EF-C20618B7225C}" srcOrd="2" destOrd="0" parTransId="{B851BB32-FAC2-4FEB-B66F-E21FDE32C142}" sibTransId="{D8514C5C-DD34-4011-B8D4-1CA996D0B6D0}"/>
    <dgm:cxn modelId="{B075BF2F-09E6-7A4D-8ECE-7210644387F3}" type="presOf" srcId="{91CDD723-3EEC-4440-AFAD-021EEC023560}" destId="{E6532D11-AB26-BC43-818D-A74023A4E2C4}" srcOrd="0" destOrd="0" presId="urn:microsoft.com/office/officeart/2005/8/layout/vList2"/>
    <dgm:cxn modelId="{74DF2D33-59E0-6146-B75A-4A44CEFA210F}" type="presOf" srcId="{FC0A854E-AAE0-46B1-81B6-1394B75F6DFE}" destId="{EFD9B11B-4178-F64F-81AD-D619E906B74A}" srcOrd="0" destOrd="0" presId="urn:microsoft.com/office/officeart/2005/8/layout/vList2"/>
    <dgm:cxn modelId="{EDC4E6F0-39D9-4F52-9FF8-5476E92C3CFB}" srcId="{FC0A854E-AAE0-46B1-81B6-1394B75F6DFE}" destId="{91CDD723-3EEC-4440-AFAD-021EEC023560}" srcOrd="0" destOrd="0" parTransId="{4B36C665-8456-4E18-9771-78E7B9B18CFF}" sibTransId="{9B68A237-2C97-4987-A94E-31F106E5D23E}"/>
    <dgm:cxn modelId="{790850FC-BB95-AE4C-8231-9577EDCDA1ED}" type="presOf" srcId="{C9AC8F60-2D15-4930-AA78-1CDA8038076C}" destId="{9BE8ECE9-3363-0B48-9426-13E1CD4C4EFB}" srcOrd="0" destOrd="0" presId="urn:microsoft.com/office/officeart/2005/8/layout/vList2"/>
    <dgm:cxn modelId="{F23ED2FF-D71A-D040-B11C-F79A57028AF2}" type="presOf" srcId="{1446DC56-DD64-4336-B0EF-C20618B7225C}" destId="{2A19AFB5-7E1D-6145-9A7E-BD6776A307E6}" srcOrd="0" destOrd="0" presId="urn:microsoft.com/office/officeart/2005/8/layout/vList2"/>
    <dgm:cxn modelId="{4CB4000C-2241-EE48-90D6-D1609AC6E81D}" type="presParOf" srcId="{EFD9B11B-4178-F64F-81AD-D619E906B74A}" destId="{E6532D11-AB26-BC43-818D-A74023A4E2C4}" srcOrd="0" destOrd="0" presId="urn:microsoft.com/office/officeart/2005/8/layout/vList2"/>
    <dgm:cxn modelId="{5EB92C4A-EA1C-EA47-846E-8A4CB4841EE3}" type="presParOf" srcId="{EFD9B11B-4178-F64F-81AD-D619E906B74A}" destId="{3D1E66D0-D31F-194A-9E91-82CBD7153D6C}" srcOrd="1" destOrd="0" presId="urn:microsoft.com/office/officeart/2005/8/layout/vList2"/>
    <dgm:cxn modelId="{D8DBDD23-6902-F44F-B42E-0C8821D48EBA}" type="presParOf" srcId="{EFD9B11B-4178-F64F-81AD-D619E906B74A}" destId="{9BE8ECE9-3363-0B48-9426-13E1CD4C4EFB}" srcOrd="2" destOrd="0" presId="urn:microsoft.com/office/officeart/2005/8/layout/vList2"/>
    <dgm:cxn modelId="{03D59C17-C934-A04C-BF61-8E951772F4DB}" type="presParOf" srcId="{EFD9B11B-4178-F64F-81AD-D619E906B74A}" destId="{AE6631D6-7655-CD46-9399-FC7DD95A34CA}" srcOrd="3" destOrd="0" presId="urn:microsoft.com/office/officeart/2005/8/layout/vList2"/>
    <dgm:cxn modelId="{1875E11F-CC6E-9A43-98AC-CA0B52F1B947}" type="presParOf" srcId="{EFD9B11B-4178-F64F-81AD-D619E906B74A}" destId="{2A19AFB5-7E1D-6145-9A7E-BD6776A307E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50783D-595B-4A4B-9CB5-136F6120CF4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277ACF8-F275-4FC5-B126-CBF25F3F00F3}">
      <dgm:prSet/>
      <dgm:spPr/>
      <dgm:t>
        <a:bodyPr/>
        <a:lstStyle/>
        <a:p>
          <a:r>
            <a:rPr lang="en-US" dirty="0"/>
            <a:t>Australian</a:t>
          </a:r>
          <a:r>
            <a:rPr lang="en-US" baseline="0" dirty="0"/>
            <a:t> Ukrainians tried to reformulate the struggles for the “defense of human rights” and against (neo-) colonialism in such a way as to fit in into their particular political ideas.</a:t>
          </a:r>
          <a:endParaRPr lang="en-US" dirty="0"/>
        </a:p>
      </dgm:t>
    </dgm:pt>
    <dgm:pt modelId="{811BB5CB-CF0D-4845-B037-4677FF09C952}" type="sibTrans" cxnId="{C0588A3C-6F4D-4767-87C4-BFBC5E296129}">
      <dgm:prSet/>
      <dgm:spPr/>
      <dgm:t>
        <a:bodyPr/>
        <a:lstStyle/>
        <a:p>
          <a:endParaRPr lang="en-US"/>
        </a:p>
      </dgm:t>
    </dgm:pt>
    <dgm:pt modelId="{562979C6-1952-4174-9916-6DF8C37E84C3}" type="parTrans" cxnId="{C0588A3C-6F4D-4767-87C4-BFBC5E296129}">
      <dgm:prSet/>
      <dgm:spPr/>
      <dgm:t>
        <a:bodyPr/>
        <a:lstStyle/>
        <a:p>
          <a:endParaRPr lang="en-US"/>
        </a:p>
      </dgm:t>
    </dgm:pt>
    <dgm:pt modelId="{57B8B78A-22BF-4B5B-B85D-A6E2C2EA41F1}">
      <dgm:prSet/>
      <dgm:spPr/>
      <dgm:t>
        <a:bodyPr/>
        <a:lstStyle/>
        <a:p>
          <a:r>
            <a:rPr lang="en-US"/>
            <a:t>Australian</a:t>
          </a:r>
          <a:r>
            <a:rPr lang="en-US" baseline="0"/>
            <a:t> Ukrainians have a particular political fade: “extremely” right wing; national rights over individual rights.</a:t>
          </a:r>
          <a:endParaRPr lang="en-US"/>
        </a:p>
      </dgm:t>
    </dgm:pt>
    <dgm:pt modelId="{1DF1477E-38EF-47D9-A5AE-A7B5A0AAC6D6}" type="sibTrans" cxnId="{CE348B29-5836-4716-9D78-5A31F27E0CFE}">
      <dgm:prSet/>
      <dgm:spPr/>
      <dgm:t>
        <a:bodyPr/>
        <a:lstStyle/>
        <a:p>
          <a:endParaRPr lang="en-US"/>
        </a:p>
      </dgm:t>
    </dgm:pt>
    <dgm:pt modelId="{DBCDA271-0BCA-475F-A6D3-BBD36E81B0FE}" type="parTrans" cxnId="{CE348B29-5836-4716-9D78-5A31F27E0CFE}">
      <dgm:prSet/>
      <dgm:spPr/>
      <dgm:t>
        <a:bodyPr/>
        <a:lstStyle/>
        <a:p>
          <a:endParaRPr lang="en-US"/>
        </a:p>
      </dgm:t>
    </dgm:pt>
    <dgm:pt modelId="{0E20CE85-8791-6243-8714-E2B073B17745}" type="pres">
      <dgm:prSet presAssocID="{7D50783D-595B-4A4B-9CB5-136F6120CF4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D0E5986-0A6B-F24E-A01B-8CE9D02D2F34}" type="pres">
      <dgm:prSet presAssocID="{57B8B78A-22BF-4B5B-B85D-A6E2C2EA41F1}" presName="hierRoot1" presStyleCnt="0"/>
      <dgm:spPr/>
    </dgm:pt>
    <dgm:pt modelId="{1B876C2D-8613-6445-8495-35E17765F238}" type="pres">
      <dgm:prSet presAssocID="{57B8B78A-22BF-4B5B-B85D-A6E2C2EA41F1}" presName="composite" presStyleCnt="0"/>
      <dgm:spPr/>
    </dgm:pt>
    <dgm:pt modelId="{D398E4E0-4A23-5B4F-9E25-C5245B3AA8E2}" type="pres">
      <dgm:prSet presAssocID="{57B8B78A-22BF-4B5B-B85D-A6E2C2EA41F1}" presName="background" presStyleLbl="node0" presStyleIdx="0" presStyleCnt="2"/>
      <dgm:spPr/>
    </dgm:pt>
    <dgm:pt modelId="{552094CB-14B6-7340-BF92-8D44E7092EC7}" type="pres">
      <dgm:prSet presAssocID="{57B8B78A-22BF-4B5B-B85D-A6E2C2EA41F1}" presName="text" presStyleLbl="fgAcc0" presStyleIdx="0" presStyleCnt="2">
        <dgm:presLayoutVars>
          <dgm:chPref val="3"/>
        </dgm:presLayoutVars>
      </dgm:prSet>
      <dgm:spPr/>
    </dgm:pt>
    <dgm:pt modelId="{D30B85EA-56CA-EF45-A9C0-5C051C54088F}" type="pres">
      <dgm:prSet presAssocID="{57B8B78A-22BF-4B5B-B85D-A6E2C2EA41F1}" presName="hierChild2" presStyleCnt="0"/>
      <dgm:spPr/>
    </dgm:pt>
    <dgm:pt modelId="{D01C7FA1-0C0F-D04B-A218-F4846EAA43BF}" type="pres">
      <dgm:prSet presAssocID="{3277ACF8-F275-4FC5-B126-CBF25F3F00F3}" presName="hierRoot1" presStyleCnt="0"/>
      <dgm:spPr/>
    </dgm:pt>
    <dgm:pt modelId="{324C12DC-0CFF-6149-AC6F-7CED9720A439}" type="pres">
      <dgm:prSet presAssocID="{3277ACF8-F275-4FC5-B126-CBF25F3F00F3}" presName="composite" presStyleCnt="0"/>
      <dgm:spPr/>
    </dgm:pt>
    <dgm:pt modelId="{BB960031-E841-B645-A27F-09FDE558B664}" type="pres">
      <dgm:prSet presAssocID="{3277ACF8-F275-4FC5-B126-CBF25F3F00F3}" presName="background" presStyleLbl="node0" presStyleIdx="1" presStyleCnt="2"/>
      <dgm:spPr/>
    </dgm:pt>
    <dgm:pt modelId="{71CD0ECA-13AC-8C4D-B658-F81D235BD408}" type="pres">
      <dgm:prSet presAssocID="{3277ACF8-F275-4FC5-B126-CBF25F3F00F3}" presName="text" presStyleLbl="fgAcc0" presStyleIdx="1" presStyleCnt="2">
        <dgm:presLayoutVars>
          <dgm:chPref val="3"/>
        </dgm:presLayoutVars>
      </dgm:prSet>
      <dgm:spPr/>
    </dgm:pt>
    <dgm:pt modelId="{217C5A69-91E4-7F4C-AF98-06BF9202D4C8}" type="pres">
      <dgm:prSet presAssocID="{3277ACF8-F275-4FC5-B126-CBF25F3F00F3}" presName="hierChild2" presStyleCnt="0"/>
      <dgm:spPr/>
    </dgm:pt>
  </dgm:ptLst>
  <dgm:cxnLst>
    <dgm:cxn modelId="{CE348B29-5836-4716-9D78-5A31F27E0CFE}" srcId="{7D50783D-595B-4A4B-9CB5-136F6120CF4D}" destId="{57B8B78A-22BF-4B5B-B85D-A6E2C2EA41F1}" srcOrd="0" destOrd="0" parTransId="{DBCDA271-0BCA-475F-A6D3-BBD36E81B0FE}" sibTransId="{1DF1477E-38EF-47D9-A5AE-A7B5A0AAC6D6}"/>
    <dgm:cxn modelId="{C0588A3C-6F4D-4767-87C4-BFBC5E296129}" srcId="{7D50783D-595B-4A4B-9CB5-136F6120CF4D}" destId="{3277ACF8-F275-4FC5-B126-CBF25F3F00F3}" srcOrd="1" destOrd="0" parTransId="{562979C6-1952-4174-9916-6DF8C37E84C3}" sibTransId="{811BB5CB-CF0D-4845-B037-4677FF09C952}"/>
    <dgm:cxn modelId="{5261468C-7611-AA49-9FE9-E44864276836}" type="presOf" srcId="{3277ACF8-F275-4FC5-B126-CBF25F3F00F3}" destId="{71CD0ECA-13AC-8C4D-B658-F81D235BD408}" srcOrd="0" destOrd="0" presId="urn:microsoft.com/office/officeart/2005/8/layout/hierarchy1"/>
    <dgm:cxn modelId="{233B10CC-EF4F-B34E-8BAA-E31927922C76}" type="presOf" srcId="{7D50783D-595B-4A4B-9CB5-136F6120CF4D}" destId="{0E20CE85-8791-6243-8714-E2B073B17745}" srcOrd="0" destOrd="0" presId="urn:microsoft.com/office/officeart/2005/8/layout/hierarchy1"/>
    <dgm:cxn modelId="{94FAE4D0-5B32-FE4C-940C-0A99561D1EED}" type="presOf" srcId="{57B8B78A-22BF-4B5B-B85D-A6E2C2EA41F1}" destId="{552094CB-14B6-7340-BF92-8D44E7092EC7}" srcOrd="0" destOrd="0" presId="urn:microsoft.com/office/officeart/2005/8/layout/hierarchy1"/>
    <dgm:cxn modelId="{9DE87E69-551F-964B-8218-58ED16AAB4F0}" type="presParOf" srcId="{0E20CE85-8791-6243-8714-E2B073B17745}" destId="{0D0E5986-0A6B-F24E-A01B-8CE9D02D2F34}" srcOrd="0" destOrd="0" presId="urn:microsoft.com/office/officeart/2005/8/layout/hierarchy1"/>
    <dgm:cxn modelId="{B320E909-1E42-2649-9929-9C00F5F0C260}" type="presParOf" srcId="{0D0E5986-0A6B-F24E-A01B-8CE9D02D2F34}" destId="{1B876C2D-8613-6445-8495-35E17765F238}" srcOrd="0" destOrd="0" presId="urn:microsoft.com/office/officeart/2005/8/layout/hierarchy1"/>
    <dgm:cxn modelId="{EC5EBEC3-98ED-1144-A3E4-C74BA7AE7566}" type="presParOf" srcId="{1B876C2D-8613-6445-8495-35E17765F238}" destId="{D398E4E0-4A23-5B4F-9E25-C5245B3AA8E2}" srcOrd="0" destOrd="0" presId="urn:microsoft.com/office/officeart/2005/8/layout/hierarchy1"/>
    <dgm:cxn modelId="{C8D280A4-6E68-F743-B4C7-CEED4613EF72}" type="presParOf" srcId="{1B876C2D-8613-6445-8495-35E17765F238}" destId="{552094CB-14B6-7340-BF92-8D44E7092EC7}" srcOrd="1" destOrd="0" presId="urn:microsoft.com/office/officeart/2005/8/layout/hierarchy1"/>
    <dgm:cxn modelId="{C8977C34-AFFB-9642-BD9E-7CB3118D1598}" type="presParOf" srcId="{0D0E5986-0A6B-F24E-A01B-8CE9D02D2F34}" destId="{D30B85EA-56CA-EF45-A9C0-5C051C54088F}" srcOrd="1" destOrd="0" presId="urn:microsoft.com/office/officeart/2005/8/layout/hierarchy1"/>
    <dgm:cxn modelId="{1197C85A-41AF-FC47-9464-62A35C0B672D}" type="presParOf" srcId="{0E20CE85-8791-6243-8714-E2B073B17745}" destId="{D01C7FA1-0C0F-D04B-A218-F4846EAA43BF}" srcOrd="1" destOrd="0" presId="urn:microsoft.com/office/officeart/2005/8/layout/hierarchy1"/>
    <dgm:cxn modelId="{738D2CDE-72E8-D24F-9027-D60132D1F7D5}" type="presParOf" srcId="{D01C7FA1-0C0F-D04B-A218-F4846EAA43BF}" destId="{324C12DC-0CFF-6149-AC6F-7CED9720A439}" srcOrd="0" destOrd="0" presId="urn:microsoft.com/office/officeart/2005/8/layout/hierarchy1"/>
    <dgm:cxn modelId="{373C09E3-9F36-6F4F-8F14-429D10C5E2B9}" type="presParOf" srcId="{324C12DC-0CFF-6149-AC6F-7CED9720A439}" destId="{BB960031-E841-B645-A27F-09FDE558B664}" srcOrd="0" destOrd="0" presId="urn:microsoft.com/office/officeart/2005/8/layout/hierarchy1"/>
    <dgm:cxn modelId="{649C86DD-2698-E348-A1FE-6DC343E195D4}" type="presParOf" srcId="{324C12DC-0CFF-6149-AC6F-7CED9720A439}" destId="{71CD0ECA-13AC-8C4D-B658-F81D235BD408}" srcOrd="1" destOrd="0" presId="urn:microsoft.com/office/officeart/2005/8/layout/hierarchy1"/>
    <dgm:cxn modelId="{8FFD9FCB-492A-444B-ABDF-1AC944F86CE1}" type="presParOf" srcId="{D01C7FA1-0C0F-D04B-A218-F4846EAA43BF}" destId="{217C5A69-91E4-7F4C-AF98-06BF9202D4C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32D11-AB26-BC43-818D-A74023A4E2C4}">
      <dsp:nvSpPr>
        <dsp:cNvPr id="0" name=""/>
        <dsp:cNvSpPr/>
      </dsp:nvSpPr>
      <dsp:spPr>
        <a:xfrm>
          <a:off x="0" y="5849"/>
          <a:ext cx="7468117" cy="17901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baseline="0" dirty="0"/>
            <a:t>Criticism towards the concept of “Diaspora” (see Rogers Brubaker).</a:t>
          </a:r>
          <a:endParaRPr lang="en-US" sz="3400" kern="1200" dirty="0"/>
        </a:p>
      </dsp:txBody>
      <dsp:txXfrm>
        <a:off x="87385" y="93234"/>
        <a:ext cx="7293347" cy="1615330"/>
      </dsp:txXfrm>
    </dsp:sp>
    <dsp:sp modelId="{9BE8ECE9-3363-0B48-9426-13E1CD4C4EFB}">
      <dsp:nvSpPr>
        <dsp:cNvPr id="0" name=""/>
        <dsp:cNvSpPr/>
      </dsp:nvSpPr>
      <dsp:spPr>
        <a:xfrm>
          <a:off x="0" y="1893870"/>
          <a:ext cx="7468117" cy="1790100"/>
        </a:xfrm>
        <a:prstGeom prst="roundRect">
          <a:avLst/>
        </a:prstGeom>
        <a:solidFill>
          <a:schemeClr val="accent2">
            <a:hueOff val="-82827"/>
            <a:satOff val="-27168"/>
            <a:lumOff val="-9901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just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Ukrainians</a:t>
          </a:r>
          <a:r>
            <a:rPr lang="en-US" sz="3400" kern="1200" baseline="0" dirty="0"/>
            <a:t> are skeptical about the existence of one diaspora.</a:t>
          </a:r>
          <a:endParaRPr lang="en-US" sz="3400" kern="1200" dirty="0"/>
        </a:p>
      </dsp:txBody>
      <dsp:txXfrm>
        <a:off x="87385" y="1981255"/>
        <a:ext cx="7293347" cy="1615330"/>
      </dsp:txXfrm>
    </dsp:sp>
    <dsp:sp modelId="{2A19AFB5-7E1D-6145-9A7E-BD6776A307E6}">
      <dsp:nvSpPr>
        <dsp:cNvPr id="0" name=""/>
        <dsp:cNvSpPr/>
      </dsp:nvSpPr>
      <dsp:spPr>
        <a:xfrm>
          <a:off x="0" y="3781890"/>
          <a:ext cx="7468117" cy="1790100"/>
        </a:xfrm>
        <a:prstGeom prst="roundRect">
          <a:avLst/>
        </a:prstGeom>
        <a:solidFill>
          <a:schemeClr val="accent2">
            <a:hueOff val="-165654"/>
            <a:satOff val="-54335"/>
            <a:lumOff val="-19803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400" kern="1200" baseline="0"/>
            <a:t>Diaspora still are the product of a specific historical development (not any migration produces a diaspora).</a:t>
          </a:r>
          <a:endParaRPr lang="en-US" sz="3400" kern="1200"/>
        </a:p>
      </dsp:txBody>
      <dsp:txXfrm>
        <a:off x="87385" y="3869275"/>
        <a:ext cx="7293347" cy="16153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8E4E0-4A23-5B4F-9E25-C5245B3AA8E2}">
      <dsp:nvSpPr>
        <dsp:cNvPr id="0" name=""/>
        <dsp:cNvSpPr/>
      </dsp:nvSpPr>
      <dsp:spPr>
        <a:xfrm>
          <a:off x="1172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2094CB-14B6-7340-BF92-8D44E7092EC7}">
      <dsp:nvSpPr>
        <dsp:cNvPr id="0" name=""/>
        <dsp:cNvSpPr/>
      </dsp:nvSpPr>
      <dsp:spPr>
        <a:xfrm>
          <a:off x="458260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Australian</a:t>
          </a:r>
          <a:r>
            <a:rPr lang="en-US" sz="2500" kern="1200" baseline="0"/>
            <a:t> Ukrainians have a particular political fade: “extremely” right wing; national rights over individual rights.</a:t>
          </a:r>
          <a:endParaRPr lang="en-US" sz="2500" kern="1200"/>
        </a:p>
      </dsp:txBody>
      <dsp:txXfrm>
        <a:off x="534770" y="778196"/>
        <a:ext cx="3960775" cy="2459240"/>
      </dsp:txXfrm>
    </dsp:sp>
    <dsp:sp modelId="{BB960031-E841-B645-A27F-09FDE558B664}">
      <dsp:nvSpPr>
        <dsp:cNvPr id="0" name=""/>
        <dsp:cNvSpPr/>
      </dsp:nvSpPr>
      <dsp:spPr>
        <a:xfrm>
          <a:off x="5029144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D0ECA-13AC-8C4D-B658-F81D235BD408}">
      <dsp:nvSpPr>
        <dsp:cNvPr id="0" name=""/>
        <dsp:cNvSpPr/>
      </dsp:nvSpPr>
      <dsp:spPr>
        <a:xfrm>
          <a:off x="5486232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Australian</a:t>
          </a:r>
          <a:r>
            <a:rPr lang="en-US" sz="2500" kern="1200" baseline="0" dirty="0"/>
            <a:t> Ukrainians tried to reformulate the struggles for the “defense of human rights” and against (neo-) colonialism in such a way as to fit in into their particular political ideas.</a:t>
          </a:r>
          <a:endParaRPr lang="en-US" sz="2500" kern="1200" dirty="0"/>
        </a:p>
      </dsp:txBody>
      <dsp:txXfrm>
        <a:off x="5562742" y="778196"/>
        <a:ext cx="3960775" cy="2459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FEE2D-A7E8-A541-9953-06B86AC92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335640"/>
            <a:ext cx="8361229" cy="1828800"/>
          </a:xfrm>
        </p:spPr>
        <p:txBody>
          <a:bodyPr/>
          <a:lstStyle/>
          <a:p>
            <a:r>
              <a:rPr lang="en-US" sz="3400" b="1" dirty="0"/>
              <a:t>The formation of a</a:t>
            </a:r>
            <a:br>
              <a:rPr lang="en-US" sz="3400" b="1" dirty="0"/>
            </a:br>
            <a:r>
              <a:rPr lang="en-US" sz="3400" b="1" dirty="0"/>
              <a:t>transnational diasporic belonging </a:t>
            </a:r>
            <a:br>
              <a:rPr lang="en-US" sz="3400" b="1" dirty="0"/>
            </a:br>
            <a:r>
              <a:rPr lang="en-US" sz="3400" b="1" dirty="0"/>
              <a:t>in the Ukrainian Emigration</a:t>
            </a:r>
            <a:endParaRPr lang="en-US" sz="34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9CFEDB2-38E6-A54C-9E79-2991A20201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94998" y="4078841"/>
            <a:ext cx="6831673" cy="144352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dirty="0"/>
              <a:t>Simone A. </a:t>
            </a:r>
            <a:r>
              <a:rPr lang="en-US" dirty="0" err="1"/>
              <a:t>Bellezza</a:t>
            </a:r>
            <a:endParaRPr lang="en-US" dirty="0"/>
          </a:p>
          <a:p>
            <a:pPr algn="r"/>
            <a:r>
              <a:rPr lang="en-US" dirty="0"/>
              <a:t>Department of Social Sciences, University of Naples Federico II</a:t>
            </a:r>
          </a:p>
          <a:p>
            <a:pPr algn="r"/>
            <a:r>
              <a:rPr lang="en-US" dirty="0"/>
              <a:t>@</a:t>
            </a:r>
          </a:p>
          <a:p>
            <a:pPr algn="r"/>
            <a:r>
              <a:rPr lang="en-US" dirty="0" err="1"/>
              <a:t>Danyliw</a:t>
            </a:r>
            <a:r>
              <a:rPr lang="en-US" dirty="0"/>
              <a:t> Research Seminar on Contemporary Ukraine</a:t>
            </a:r>
          </a:p>
          <a:p>
            <a:pPr algn="r"/>
            <a:r>
              <a:rPr lang="en-US" dirty="0"/>
              <a:t>7-9 November 2019</a:t>
            </a:r>
          </a:p>
          <a:p>
            <a:pPr algn="r"/>
            <a:r>
              <a:rPr lang="en-US" dirty="0"/>
              <a:t>Chair of Ukrainian Studies, University of Ottawa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6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7AF45C8-B255-1747-A636-0D8A43613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639704"/>
            <a:ext cx="3027794" cy="557784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There is no Ukrainian Diaspora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A7A54F05-7E09-4CCC-A8E3-E90AB47E60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574735"/>
              </p:ext>
            </p:extLst>
          </p:nvPr>
        </p:nvGraphicFramePr>
        <p:xfrm>
          <a:off x="3939659" y="639705"/>
          <a:ext cx="7468117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20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0E807223-DF88-4D6D-970E-08919E5E0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961D8973-EAA9-459A-AF59-BBB4233D6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69B5862-B040-EB42-A3D0-1FC76BF01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793475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Hyphenated Ukrainians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6E5ACD-26C5-914B-9FDA-F1D20881C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4743" y="2286000"/>
            <a:ext cx="5793475" cy="35814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Lev </a:t>
            </a:r>
            <a:r>
              <a:rPr lang="en-US" sz="2400" kern="1200" baseline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Dobriansky</a:t>
            </a:r>
            <a:r>
              <a: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president of UCCA (1949-1954, 1962-1983).</a:t>
            </a:r>
          </a:p>
          <a:p>
            <a:r>
              <a: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“Ukrainian Rivulets in the Stream of American Culture” 1947.</a:t>
            </a:r>
          </a:p>
          <a:p>
            <a:r>
              <a:rPr lang="en-US" sz="24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The element of mission: Ukrainians in America are counterparts of those in Soviet Ukraine.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BEA8A33-C0D0-416D-8359-724B8828C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Segnaposto contenuto 5" descr="Immagine che contiene uomo, persona, parete, fotografia&#10;&#10;Descrizione generata automaticamente">
            <a:extLst>
              <a:ext uri="{FF2B5EF4-FFF2-40B4-BE49-F238E27FC236}">
                <a16:creationId xmlns:a16="http://schemas.microsoft.com/office/drawing/2014/main" id="{8F5C883F-721A-0B40-8EBD-9D1F898ED52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5072" r="12322"/>
          <a:stretch/>
        </p:blipFill>
        <p:spPr>
          <a:xfrm>
            <a:off x="7612260" y="10"/>
            <a:ext cx="457973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47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D34414C-59F5-734F-BED1-99844376D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en-US" sz="5400" dirty="0">
                <a:solidFill>
                  <a:schemeClr val="bg2"/>
                </a:solidFill>
              </a:rPr>
              <a:t>Multicultural Ukrainians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ADC96F-6958-D947-B5D0-91692492C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pPr algn="just"/>
            <a:r>
              <a:rPr lang="en-US" sz="2400" dirty="0"/>
              <a:t>Ukrainians in Canada (P. </a:t>
            </a:r>
            <a:r>
              <a:rPr lang="en-US" sz="2400" dirty="0" err="1"/>
              <a:t>Yuzyk</a:t>
            </a:r>
            <a:r>
              <a:rPr lang="en-US" sz="2400" dirty="0"/>
              <a:t>, M. </a:t>
            </a:r>
            <a:r>
              <a:rPr lang="en-US" sz="2400" dirty="0" err="1"/>
              <a:t>Lupul</a:t>
            </a:r>
            <a:r>
              <a:rPr lang="en-US" sz="2400" dirty="0"/>
              <a:t>) significantly contributed to the creation of multiculturalism.</a:t>
            </a:r>
          </a:p>
          <a:p>
            <a:pPr algn="just"/>
            <a:r>
              <a:rPr lang="en-US" sz="2400" dirty="0"/>
              <a:t>First WCFU in New York 12-19 November 1967.</a:t>
            </a:r>
          </a:p>
          <a:p>
            <a:pPr algn="just"/>
            <a:r>
              <a:rPr lang="en-US" sz="2400" dirty="0"/>
              <a:t>John </a:t>
            </a:r>
            <a:r>
              <a:rPr lang="en-US" sz="2400" dirty="0" err="1"/>
              <a:t>Syrnick</a:t>
            </a:r>
            <a:r>
              <a:rPr lang="en-US" sz="2400" dirty="0"/>
              <a:t> proposed the rejection of the word “emigration.”</a:t>
            </a:r>
          </a:p>
          <a:p>
            <a:pPr lvl="0" algn="just"/>
            <a:r>
              <a:rPr lang="en-US" sz="2400" dirty="0"/>
              <a:t>He elaborated the ”Credo” of the Ukrainian in diaspora, based on the idea of multiple national belongings.</a:t>
            </a:r>
          </a:p>
        </p:txBody>
      </p:sp>
    </p:spTree>
    <p:extLst>
      <p:ext uri="{BB962C8B-B14F-4D97-AF65-F5344CB8AC3E}">
        <p14:creationId xmlns:p14="http://schemas.microsoft.com/office/powerpoint/2010/main" val="224863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E807223-DF88-4D6D-970E-08919E5E0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96282C0-351C-48EE-A89D-D662C5DB2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D8D5FBE-FC25-8548-BBA0-80BF62380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247650"/>
            <a:ext cx="6176776" cy="148590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dirty="0"/>
              <a:t>The transnational mission of defending human rights</a:t>
            </a:r>
          </a:p>
        </p:txBody>
      </p:sp>
      <p:pic>
        <p:nvPicPr>
          <p:cNvPr id="6" name="Segnaposto contenuto 5" descr="Immagine che contiene testo, interni&#10;&#10;Descrizione generata automaticamente">
            <a:extLst>
              <a:ext uri="{FF2B5EF4-FFF2-40B4-BE49-F238E27FC236}">
                <a16:creationId xmlns:a16="http://schemas.microsoft.com/office/drawing/2014/main" id="{A3969EA7-AA8E-FF4E-979B-A18630CDE1E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7882" r="10095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B35EC73-2F87-44A7-B231-91053659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358438-121E-754D-96C0-F76ED0CF28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00824" y="1981200"/>
            <a:ext cx="6176776" cy="3581400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n-US" sz="2200" dirty="0"/>
              <a:t>Example of the New York City Ukrainian Students </a:t>
            </a:r>
            <a:r>
              <a:rPr lang="en-US" sz="2200" dirty="0" err="1"/>
              <a:t>Hromada</a:t>
            </a:r>
            <a:r>
              <a:rPr lang="en-US" sz="2200" dirty="0"/>
              <a:t> and of the Committee to Defend Soviet Political Prisoners.</a:t>
            </a:r>
          </a:p>
          <a:p>
            <a:pPr algn="just"/>
            <a:r>
              <a:rPr lang="en-US" sz="2200" dirty="0"/>
              <a:t>Personal activism: Amnesty International and other international organization, Christina </a:t>
            </a:r>
            <a:r>
              <a:rPr lang="en-US" sz="2200" dirty="0" err="1"/>
              <a:t>Isaijw</a:t>
            </a:r>
            <a:r>
              <a:rPr lang="en-US" sz="2200" dirty="0"/>
              <a:t> and the centrality of human rights over national rights (women’s rights, feminism etc.).</a:t>
            </a:r>
          </a:p>
          <a:p>
            <a:pPr algn="just"/>
            <a:r>
              <a:rPr lang="en-US" sz="2200" dirty="0"/>
              <a:t>Second WCFU in Toronto in 1972 put the defense of human rights at the </a:t>
            </a:r>
            <a:r>
              <a:rPr lang="en-US" sz="2200" dirty="0" err="1"/>
              <a:t>centre</a:t>
            </a:r>
            <a:r>
              <a:rPr lang="en-US" sz="2200" dirty="0"/>
              <a:t> of its international political strategy.</a:t>
            </a:r>
          </a:p>
        </p:txBody>
      </p:sp>
    </p:spTree>
    <p:extLst>
      <p:ext uri="{BB962C8B-B14F-4D97-AF65-F5344CB8AC3E}">
        <p14:creationId xmlns:p14="http://schemas.microsoft.com/office/powerpoint/2010/main" val="799643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6F09F5-518E-2441-BB59-22310CB35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en-US" sz="4400"/>
              <a:t>Ghetto Ukrainians</a:t>
            </a:r>
          </a:p>
        </p:txBody>
      </p:sp>
      <p:graphicFrame>
        <p:nvGraphicFramePr>
          <p:cNvPr id="12" name="Segnaposto contenuto 2">
            <a:extLst>
              <a:ext uri="{FF2B5EF4-FFF2-40B4-BE49-F238E27FC236}">
                <a16:creationId xmlns:a16="http://schemas.microsoft.com/office/drawing/2014/main" id="{F8231734-DB3C-4E9A-B460-99635FFDEF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739225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117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3EBEA84-A0A2-0643-A135-51A38BD88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281916"/>
            <a:ext cx="9601200" cy="1485900"/>
          </a:xfrm>
        </p:spPr>
        <p:txBody>
          <a:bodyPr>
            <a:normAutofit/>
          </a:bodyPr>
          <a:lstStyle/>
          <a:p>
            <a:r>
              <a:rPr lang="en-US" sz="4400" dirty="0"/>
              <a:t>A new definition of diaspora?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34C0C9-88D8-D843-87B0-7940A895B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920620"/>
            <a:ext cx="9601200" cy="2946779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Diasporas are “viewed as spaces of communication, as ‘contact zones’, as ‘social spaces where cultures meet, clash, and grapple with each other’ […] Far from being an emblem of the unity of a dispersed people with an imagined homeland as point of reference, diasporas thus become […] an expression of fragmentation, of the multiplicity of loyalties and belongings.</a:t>
            </a:r>
            <a:r>
              <a:rPr lang="it-IT" sz="2800" dirty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12660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itaglio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402</Words>
  <Application>Microsoft Macintosh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9" baseType="lpstr">
      <vt:lpstr>Franklin Gothic Book</vt:lpstr>
      <vt:lpstr>Ritaglio</vt:lpstr>
      <vt:lpstr>The formation of a transnational diasporic belonging  in the Ukrainian Emigration</vt:lpstr>
      <vt:lpstr>There is no Ukrainian Diaspora</vt:lpstr>
      <vt:lpstr>Hyphenated Ukrainians</vt:lpstr>
      <vt:lpstr>Multicultural Ukrainians</vt:lpstr>
      <vt:lpstr>The transnational mission of defending human rights</vt:lpstr>
      <vt:lpstr>Ghetto Ukrainians</vt:lpstr>
      <vt:lpstr>A new definition of diaspora?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formation of a transnational diasporic belonging  in the Ukrainian Emigration</dc:title>
  <dc:creator>SIMONE ATTILIO BELLEZZA</dc:creator>
  <cp:lastModifiedBy>SIMONE ATTILIO BELLEZZA</cp:lastModifiedBy>
  <cp:revision>3</cp:revision>
  <dcterms:created xsi:type="dcterms:W3CDTF">2019-11-02T19:04:52Z</dcterms:created>
  <dcterms:modified xsi:type="dcterms:W3CDTF">2019-11-02T19:07:32Z</dcterms:modified>
</cp:coreProperties>
</file>