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435" r:id="rId5"/>
    <p:sldId id="2441" r:id="rId6"/>
    <p:sldId id="2448" r:id="rId7"/>
    <p:sldId id="2449" r:id="rId8"/>
    <p:sldId id="2450" r:id="rId9"/>
    <p:sldId id="2451" r:id="rId10"/>
    <p:sldId id="2458" r:id="rId11"/>
    <p:sldId id="2459" r:id="rId12"/>
    <p:sldId id="2455" r:id="rId13"/>
    <p:sldId id="2456" r:id="rId14"/>
    <p:sldId id="2463" r:id="rId15"/>
    <p:sldId id="24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1"/>
    <a:srgbClr val="898989"/>
    <a:srgbClr val="2F3342"/>
    <a:srgbClr val="A53F52"/>
    <a:srgbClr val="2C2153"/>
    <a:srgbClr val="E99757"/>
    <a:srgbClr val="010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0" autoAdjust="0"/>
    <p:restoredTop sz="94674" autoAdjust="0"/>
  </p:normalViewPr>
  <p:slideViewPr>
    <p:cSldViewPr snapToGrid="0">
      <p:cViewPr varScale="1">
        <p:scale>
          <a:sx n="93" d="100"/>
          <a:sy n="93" d="100"/>
        </p:scale>
        <p:origin x="-3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Quarterly Shelling Reports for Donbas Hospitals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Sheet1!$M$12:$M$30</c:f>
              <c:strCache>
                <c:ptCount val="19"/>
                <c:pt idx="0">
                  <c:v>2014/Q1</c:v>
                </c:pt>
                <c:pt idx="1">
                  <c:v>2014/Q2</c:v>
                </c:pt>
                <c:pt idx="2">
                  <c:v>2014/Q3</c:v>
                </c:pt>
                <c:pt idx="3">
                  <c:v>2014/Q4</c:v>
                </c:pt>
                <c:pt idx="4">
                  <c:v>2015/Q1</c:v>
                </c:pt>
                <c:pt idx="5">
                  <c:v>2015/Q2</c:v>
                </c:pt>
                <c:pt idx="6">
                  <c:v>2015/Q3</c:v>
                </c:pt>
                <c:pt idx="7">
                  <c:v>2015/Q4</c:v>
                </c:pt>
                <c:pt idx="8">
                  <c:v>2016/Q1</c:v>
                </c:pt>
                <c:pt idx="9">
                  <c:v>2016/Q2</c:v>
                </c:pt>
                <c:pt idx="10">
                  <c:v>2016/Q3</c:v>
                </c:pt>
                <c:pt idx="11">
                  <c:v>2016/Q4</c:v>
                </c:pt>
                <c:pt idx="12">
                  <c:v>2017/Q1</c:v>
                </c:pt>
                <c:pt idx="13">
                  <c:v>2017/Q2</c:v>
                </c:pt>
                <c:pt idx="14">
                  <c:v>2017/Q3</c:v>
                </c:pt>
                <c:pt idx="15">
                  <c:v>2017/Q4</c:v>
                </c:pt>
                <c:pt idx="16">
                  <c:v>2018/Q1</c:v>
                </c:pt>
                <c:pt idx="17">
                  <c:v>2018/Q2</c:v>
                </c:pt>
                <c:pt idx="18">
                  <c:v>2018/Q3</c:v>
                </c:pt>
              </c:strCache>
            </c:strRef>
          </c:cat>
          <c:val>
            <c:numRef>
              <c:f>Sheet1!$N$12:$N$30</c:f>
              <c:numCache>
                <c:formatCode>General</c:formatCode>
                <c:ptCount val="19"/>
                <c:pt idx="0">
                  <c:v>0.0</c:v>
                </c:pt>
                <c:pt idx="1">
                  <c:v>14.0</c:v>
                </c:pt>
                <c:pt idx="2">
                  <c:v>25.0</c:v>
                </c:pt>
                <c:pt idx="3">
                  <c:v>19.0</c:v>
                </c:pt>
                <c:pt idx="4">
                  <c:v>20.0</c:v>
                </c:pt>
                <c:pt idx="5">
                  <c:v>7.0</c:v>
                </c:pt>
                <c:pt idx="6">
                  <c:v>5.0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3.0</c:v>
                </c:pt>
                <c:pt idx="13">
                  <c:v>1.0</c:v>
                </c:pt>
                <c:pt idx="14">
                  <c:v>0.0</c:v>
                </c:pt>
                <c:pt idx="15">
                  <c:v>0.0</c:v>
                </c:pt>
                <c:pt idx="16">
                  <c:v>2.0</c:v>
                </c:pt>
                <c:pt idx="17">
                  <c:v>2.0</c:v>
                </c:pt>
                <c:pt idx="18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59-4659-929E-988F1A912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184296"/>
        <c:axId val="2139493880"/>
      </c:barChart>
      <c:catAx>
        <c:axId val="208818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493880"/>
        <c:crosses val="autoZero"/>
        <c:auto val="1"/>
        <c:lblAlgn val="ctr"/>
        <c:lblOffset val="100"/>
        <c:noMultiLvlLbl val="0"/>
      </c:catAx>
      <c:valAx>
        <c:axId val="213949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18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11/5/18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18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A91F3-AE43-4DDA-AB24-49CF8796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1827972"/>
            <a:ext cx="5157787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A648F6-CDB4-4032-9F98-6ED11F98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2342356"/>
            <a:ext cx="5157787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8F648F-0299-4352-914D-9ACEEF6F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1827972"/>
            <a:ext cx="5183188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215A19-FA39-4BD0-87C2-8DA3B8C58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2342356"/>
            <a:ext cx="5183188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2B178DD2-BCD4-4E9E-8EAA-0A3AB74C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51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0B7D881D-13DE-4377-AA74-0EBFD9C9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88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84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1B8C1683-B5FA-422D-82FD-3E04C0D0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0552"/>
            <a:ext cx="3932237" cy="338843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4332CC6-AF18-49EE-9933-50E3E93F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01277"/>
            <a:ext cx="6565106" cy="50597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79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73C3E625-3996-4407-8E4D-475EF610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980"/>
            <a:ext cx="3932237" cy="34840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E87E45D5-103F-4407-822F-E7FAE02D6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01277"/>
            <a:ext cx="6565106" cy="5059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6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B0C003-2795-4473-BA28-C10CB461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A626D5-ACB5-4E77-B485-5F611FBC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30B2C-7250-4568-96CF-7E5A34B3C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xmlns="" id="{86917B65-8F50-454E-AF7E-D53FE2DE8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9878"/>
            <a:ext cx="7406905" cy="6866810"/>
          </a:xfrm>
          <a:custGeom>
            <a:avLst/>
            <a:gdLst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4878432 h 4878432"/>
              <a:gd name="connsiteX14" fmla="*/ 4570834 w 5251939"/>
              <a:gd name="connsiteY14" fmla="*/ 3563909 h 4878432"/>
              <a:gd name="connsiteX15" fmla="*/ 3890895 w 5251939"/>
              <a:gd name="connsiteY15" fmla="*/ 3563909 h 4878432"/>
              <a:gd name="connsiteX16" fmla="*/ 3890895 w 5251939"/>
              <a:gd name="connsiteY16" fmla="*/ 4878432 h 4878432"/>
              <a:gd name="connsiteX17" fmla="*/ 3297114 w 5251939"/>
              <a:gd name="connsiteY17" fmla="*/ 4878432 h 4878432"/>
              <a:gd name="connsiteX18" fmla="*/ 3297114 w 5251939"/>
              <a:gd name="connsiteY18" fmla="*/ 3911406 h 4878432"/>
              <a:gd name="connsiteX19" fmla="*/ 2617175 w 5251939"/>
              <a:gd name="connsiteY19" fmla="*/ 3911406 h 4878432"/>
              <a:gd name="connsiteX20" fmla="*/ 2617175 w 5251939"/>
              <a:gd name="connsiteY20" fmla="*/ 4324451 h 4878432"/>
              <a:gd name="connsiteX21" fmla="*/ 1968893 w 5251939"/>
              <a:gd name="connsiteY21" fmla="*/ 4324451 h 4878432"/>
              <a:gd name="connsiteX22" fmla="*/ 1968893 w 5251939"/>
              <a:gd name="connsiteY22" fmla="*/ 4878432 h 4878432"/>
              <a:gd name="connsiteX23" fmla="*/ 1312985 w 5251939"/>
              <a:gd name="connsiteY23" fmla="*/ 4878432 h 4878432"/>
              <a:gd name="connsiteX24" fmla="*/ 1312985 w 5251939"/>
              <a:gd name="connsiteY24" fmla="*/ 4324451 h 4878432"/>
              <a:gd name="connsiteX25" fmla="*/ 642230 w 5251939"/>
              <a:gd name="connsiteY25" fmla="*/ 4324451 h 4878432"/>
              <a:gd name="connsiteX26" fmla="*/ 642230 w 5251939"/>
              <a:gd name="connsiteY26" fmla="*/ 3624890 h 4878432"/>
              <a:gd name="connsiteX27" fmla="*/ 0 w 5251939"/>
              <a:gd name="connsiteY27" fmla="*/ 3624890 h 4878432"/>
              <a:gd name="connsiteX28" fmla="*/ 0 w 5251939"/>
              <a:gd name="connsiteY28" fmla="*/ 375409 h 4878432"/>
              <a:gd name="connsiteX29" fmla="*/ 633046 w 5251939"/>
              <a:gd name="connsiteY29" fmla="*/ 375409 h 4878432"/>
              <a:gd name="connsiteX30" fmla="*/ 633046 w 5251939"/>
              <a:gd name="connsiteY30" fmla="*/ 1379096 h 4878432"/>
              <a:gd name="connsiteX31" fmla="*/ 1312985 w 5251939"/>
              <a:gd name="connsiteY31" fmla="*/ 1379096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3563909 h 4878432"/>
              <a:gd name="connsiteX14" fmla="*/ 3890895 w 5251939"/>
              <a:gd name="connsiteY14" fmla="*/ 3563909 h 4878432"/>
              <a:gd name="connsiteX15" fmla="*/ 3890895 w 5251939"/>
              <a:gd name="connsiteY15" fmla="*/ 4878432 h 4878432"/>
              <a:gd name="connsiteX16" fmla="*/ 3297114 w 5251939"/>
              <a:gd name="connsiteY16" fmla="*/ 4878432 h 4878432"/>
              <a:gd name="connsiteX17" fmla="*/ 3297114 w 5251939"/>
              <a:gd name="connsiteY17" fmla="*/ 3911406 h 4878432"/>
              <a:gd name="connsiteX18" fmla="*/ 2617175 w 5251939"/>
              <a:gd name="connsiteY18" fmla="*/ 3911406 h 4878432"/>
              <a:gd name="connsiteX19" fmla="*/ 2617175 w 5251939"/>
              <a:gd name="connsiteY19" fmla="*/ 4324451 h 4878432"/>
              <a:gd name="connsiteX20" fmla="*/ 1968893 w 5251939"/>
              <a:gd name="connsiteY20" fmla="*/ 4324451 h 4878432"/>
              <a:gd name="connsiteX21" fmla="*/ 1968893 w 5251939"/>
              <a:gd name="connsiteY21" fmla="*/ 4878432 h 4878432"/>
              <a:gd name="connsiteX22" fmla="*/ 1312985 w 5251939"/>
              <a:gd name="connsiteY22" fmla="*/ 4878432 h 4878432"/>
              <a:gd name="connsiteX23" fmla="*/ 1312985 w 5251939"/>
              <a:gd name="connsiteY23" fmla="*/ 4324451 h 4878432"/>
              <a:gd name="connsiteX24" fmla="*/ 642230 w 5251939"/>
              <a:gd name="connsiteY24" fmla="*/ 4324451 h 4878432"/>
              <a:gd name="connsiteX25" fmla="*/ 642230 w 5251939"/>
              <a:gd name="connsiteY25" fmla="*/ 3624890 h 4878432"/>
              <a:gd name="connsiteX26" fmla="*/ 0 w 5251939"/>
              <a:gd name="connsiteY26" fmla="*/ 3624890 h 4878432"/>
              <a:gd name="connsiteX27" fmla="*/ 0 w 5251939"/>
              <a:gd name="connsiteY27" fmla="*/ 375409 h 4878432"/>
              <a:gd name="connsiteX28" fmla="*/ 633046 w 5251939"/>
              <a:gd name="connsiteY28" fmla="*/ 375409 h 4878432"/>
              <a:gd name="connsiteX29" fmla="*/ 633046 w 5251939"/>
              <a:gd name="connsiteY29" fmla="*/ 1379096 h 4878432"/>
              <a:gd name="connsiteX30" fmla="*/ 1312985 w 5251939"/>
              <a:gd name="connsiteY30" fmla="*/ 1379096 h 4878432"/>
              <a:gd name="connsiteX31" fmla="*/ 1312985 w 5251939"/>
              <a:gd name="connsiteY31" fmla="*/ 0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0834 w 5251939"/>
              <a:gd name="connsiteY12" fmla="*/ 3563909 h 4878432"/>
              <a:gd name="connsiteX13" fmla="*/ 3890895 w 5251939"/>
              <a:gd name="connsiteY13" fmla="*/ 3563909 h 4878432"/>
              <a:gd name="connsiteX14" fmla="*/ 3890895 w 5251939"/>
              <a:gd name="connsiteY14" fmla="*/ 4878432 h 4878432"/>
              <a:gd name="connsiteX15" fmla="*/ 3297114 w 5251939"/>
              <a:gd name="connsiteY15" fmla="*/ 4878432 h 4878432"/>
              <a:gd name="connsiteX16" fmla="*/ 3297114 w 5251939"/>
              <a:gd name="connsiteY16" fmla="*/ 3911406 h 4878432"/>
              <a:gd name="connsiteX17" fmla="*/ 2617175 w 5251939"/>
              <a:gd name="connsiteY17" fmla="*/ 3911406 h 4878432"/>
              <a:gd name="connsiteX18" fmla="*/ 2617175 w 5251939"/>
              <a:gd name="connsiteY18" fmla="*/ 4324451 h 4878432"/>
              <a:gd name="connsiteX19" fmla="*/ 1968893 w 5251939"/>
              <a:gd name="connsiteY19" fmla="*/ 4324451 h 4878432"/>
              <a:gd name="connsiteX20" fmla="*/ 1968893 w 5251939"/>
              <a:gd name="connsiteY20" fmla="*/ 4878432 h 4878432"/>
              <a:gd name="connsiteX21" fmla="*/ 1312985 w 5251939"/>
              <a:gd name="connsiteY21" fmla="*/ 4878432 h 4878432"/>
              <a:gd name="connsiteX22" fmla="*/ 1312985 w 5251939"/>
              <a:gd name="connsiteY22" fmla="*/ 4324451 h 4878432"/>
              <a:gd name="connsiteX23" fmla="*/ 642230 w 5251939"/>
              <a:gd name="connsiteY23" fmla="*/ 4324451 h 4878432"/>
              <a:gd name="connsiteX24" fmla="*/ 642230 w 5251939"/>
              <a:gd name="connsiteY24" fmla="*/ 3624890 h 4878432"/>
              <a:gd name="connsiteX25" fmla="*/ 0 w 5251939"/>
              <a:gd name="connsiteY25" fmla="*/ 3624890 h 4878432"/>
              <a:gd name="connsiteX26" fmla="*/ 0 w 5251939"/>
              <a:gd name="connsiteY26" fmla="*/ 375409 h 4878432"/>
              <a:gd name="connsiteX27" fmla="*/ 633046 w 5251939"/>
              <a:gd name="connsiteY27" fmla="*/ 375409 h 4878432"/>
              <a:gd name="connsiteX28" fmla="*/ 633046 w 5251939"/>
              <a:gd name="connsiteY28" fmla="*/ 1379096 h 4878432"/>
              <a:gd name="connsiteX29" fmla="*/ 1312985 w 5251939"/>
              <a:gd name="connsiteY29" fmla="*/ 1379096 h 4878432"/>
              <a:gd name="connsiteX30" fmla="*/ 1312985 w 5251939"/>
              <a:gd name="connsiteY30" fmla="*/ 0 h 487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51939" h="4878432">
                <a:moveTo>
                  <a:pt x="1312985" y="0"/>
                </a:moveTo>
                <a:lnTo>
                  <a:pt x="1975340" y="0"/>
                </a:lnTo>
                <a:lnTo>
                  <a:pt x="1975340" y="982231"/>
                </a:lnTo>
                <a:lnTo>
                  <a:pt x="2648832" y="982231"/>
                </a:lnTo>
                <a:lnTo>
                  <a:pt x="2648832" y="1148083"/>
                </a:lnTo>
                <a:lnTo>
                  <a:pt x="3328771" y="1148083"/>
                </a:lnTo>
                <a:lnTo>
                  <a:pt x="3328771" y="0"/>
                </a:lnTo>
                <a:lnTo>
                  <a:pt x="4572000" y="0"/>
                </a:lnTo>
                <a:lnTo>
                  <a:pt x="4572000" y="1000460"/>
                </a:lnTo>
                <a:lnTo>
                  <a:pt x="5251939" y="1000460"/>
                </a:lnTo>
                <a:lnTo>
                  <a:pt x="5251939" y="4279967"/>
                </a:lnTo>
                <a:lnTo>
                  <a:pt x="4572000" y="4279967"/>
                </a:lnTo>
                <a:cubicBezTo>
                  <a:pt x="4571611" y="4041281"/>
                  <a:pt x="4571223" y="3802595"/>
                  <a:pt x="4570834" y="3563909"/>
                </a:cubicBezTo>
                <a:lnTo>
                  <a:pt x="3890895" y="3563909"/>
                </a:lnTo>
                <a:lnTo>
                  <a:pt x="3890895" y="4878432"/>
                </a:lnTo>
                <a:lnTo>
                  <a:pt x="3297114" y="4878432"/>
                </a:lnTo>
                <a:lnTo>
                  <a:pt x="3297114" y="3911406"/>
                </a:lnTo>
                <a:lnTo>
                  <a:pt x="2617175" y="3911406"/>
                </a:lnTo>
                <a:lnTo>
                  <a:pt x="2617175" y="4324451"/>
                </a:lnTo>
                <a:lnTo>
                  <a:pt x="1968893" y="4324451"/>
                </a:lnTo>
                <a:lnTo>
                  <a:pt x="1968893" y="4878432"/>
                </a:lnTo>
                <a:lnTo>
                  <a:pt x="1312985" y="4878432"/>
                </a:lnTo>
                <a:lnTo>
                  <a:pt x="1312985" y="4324451"/>
                </a:lnTo>
                <a:lnTo>
                  <a:pt x="642230" y="4324451"/>
                </a:lnTo>
                <a:lnTo>
                  <a:pt x="642230" y="3624890"/>
                </a:lnTo>
                <a:lnTo>
                  <a:pt x="0" y="3624890"/>
                </a:lnTo>
                <a:lnTo>
                  <a:pt x="0" y="375409"/>
                </a:lnTo>
                <a:lnTo>
                  <a:pt x="633046" y="375409"/>
                </a:lnTo>
                <a:lnTo>
                  <a:pt x="633046" y="1379096"/>
                </a:lnTo>
                <a:lnTo>
                  <a:pt x="1312985" y="1379096"/>
                </a:lnTo>
                <a:lnTo>
                  <a:pt x="1312985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5065C5E-8027-4266-B6BE-BA117C6F7AC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xmlns="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F64841-5495-4B23-A74E-409C28CB7AC1}"/>
              </a:ext>
            </a:extLst>
          </p:cNvPr>
          <p:cNvSpPr/>
          <p:nvPr userDrawn="1"/>
        </p:nvSpPr>
        <p:spPr>
          <a:xfrm>
            <a:off x="7415213" y="0"/>
            <a:ext cx="4776787" cy="684693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anchor="ctr">
            <a:no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741521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hape 61">
            <a:extLst>
              <a:ext uri="{FF2B5EF4-FFF2-40B4-BE49-F238E27FC236}">
                <a16:creationId xmlns:a16="http://schemas.microsoft.com/office/drawing/2014/main" xmlns="" id="{649B49FF-0FAA-4E6C-820C-B1F434911FDC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6957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anchor="ctr">
            <a:noAutofit/>
          </a:bodyPr>
          <a:lstStyle>
            <a:lvl1pPr algn="l">
              <a:defRPr sz="3600" spc="3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4689" y="5038489"/>
            <a:ext cx="5933872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689" y="1546699"/>
            <a:ext cx="5933872" cy="3491790"/>
          </a:xfrm>
        </p:spPr>
        <p:txBody>
          <a:bodyPr anchor="ctr"/>
          <a:lstStyle>
            <a:lvl1pPr algn="ctr">
              <a:defRPr sz="6000" b="1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73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5735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hape 61">
            <a:extLst>
              <a:ext uri="{FF2B5EF4-FFF2-40B4-BE49-F238E27FC236}">
                <a16:creationId xmlns:a16="http://schemas.microsoft.com/office/drawing/2014/main" xmlns="" id="{0A2ACE11-44E0-44ED-AA10-CB0B57204E89}"/>
              </a:ext>
            </a:extLst>
          </p:cNvPr>
          <p:cNvSpPr/>
          <p:nvPr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rgbClr val="2C2153"/>
                </a:solidFill>
                <a:latin typeface="+mn-lt"/>
                <a:ea typeface="+mn-ea"/>
                <a:cs typeface="+mn-cs"/>
                <a:sym typeface="Bebas"/>
              </a:rPr>
              <a:t>FAB</a:t>
            </a:r>
            <a:r>
              <a:rPr lang="en-US" sz="2400" b="1" kern="1200" dirty="0">
                <a:solidFill>
                  <a:srgbClr val="A53F52"/>
                </a:solidFill>
                <a:latin typeface="+mn-lt"/>
                <a:ea typeface="+mn-ea"/>
                <a:cs typeface="+mn-cs"/>
                <a:sym typeface="Bebas"/>
              </a:rPr>
              <a:t>RIKAM</a:t>
            </a:r>
            <a:endParaRPr lang="en-US" sz="2400" b="1" i="0" spc="0" dirty="0">
              <a:solidFill>
                <a:srgbClr val="A53F5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51" r:id="rId3"/>
    <p:sldLayoutId id="2147483668" r:id="rId4"/>
    <p:sldLayoutId id="2147483660" r:id="rId5"/>
    <p:sldLayoutId id="2147483664" r:id="rId6"/>
    <p:sldLayoutId id="2147483661" r:id="rId7"/>
    <p:sldLayoutId id="2147483674" r:id="rId8"/>
    <p:sldLayoutId id="2147483675" r:id="rId9"/>
    <p:sldLayoutId id="2147483673" r:id="rId10"/>
    <p:sldLayoutId id="2147483653" r:id="rId11"/>
    <p:sldLayoutId id="2147483670" r:id="rId12"/>
    <p:sldLayoutId id="2147483671" r:id="rId13"/>
    <p:sldLayoutId id="2147483672" r:id="rId14"/>
    <p:sldLayoutId id="2147483655" r:id="rId15"/>
    <p:sldLayoutId id="2147483666" r:id="rId1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sb17727_medium_1-1000x668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>
            <a:fillRect/>
          </a:stretch>
        </p:blipFill>
        <p:spPr>
          <a:prstGeom prst="rect">
            <a:avLst/>
          </a:prstGeom>
          <a:effectLst>
            <a:softEdge rad="38100"/>
          </a:effectLst>
        </p:spPr>
      </p:pic>
      <p:sp>
        <p:nvSpPr>
          <p:cNvPr id="5" name="Rectangle 4" descr="Accent block">
            <a:extLst>
              <a:ext uri="{FF2B5EF4-FFF2-40B4-BE49-F238E27FC236}">
                <a16:creationId xmlns:a16="http://schemas.microsoft.com/office/drawing/2014/main" xmlns="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023B">
                  <a:alpha val="70000"/>
                </a:srgbClr>
              </a:gs>
              <a:gs pos="100000">
                <a:srgbClr val="E99757">
                  <a:lumMod val="97000"/>
                  <a:lumOff val="3000"/>
                  <a:alpha val="70000"/>
                </a:srgbClr>
              </a:gs>
              <a:gs pos="50000">
                <a:srgbClr val="A53F52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1714499"/>
            <a:ext cx="10787270" cy="2129825"/>
          </a:xfrm>
        </p:spPr>
        <p:txBody>
          <a:bodyPr>
            <a:noAutofit/>
          </a:bodyPr>
          <a:lstStyle/>
          <a:p>
            <a:r>
              <a:rPr lang="en-US" sz="3600" dirty="0"/>
              <a:t>No Safe Place: Geopolitical and Humanitarian Implications of Medical Care Infrastructure Destruction in the Donbas Conflict 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1600" y="3890624"/>
            <a:ext cx="6959600" cy="365125"/>
          </a:xfrm>
        </p:spPr>
        <p:txBody>
          <a:bodyPr>
            <a:normAutofit/>
          </a:bodyPr>
          <a:lstStyle/>
          <a:p>
            <a:r>
              <a:rPr lang="en-US" sz="1600" spc="200" dirty="0">
                <a:solidFill>
                  <a:schemeClr val="bg1"/>
                </a:solidFill>
              </a:rPr>
              <a:t>Cynthia Buckley, Ralph Clem, and Erik Herron</a:t>
            </a:r>
          </a:p>
        </p:txBody>
      </p:sp>
    </p:spTree>
    <p:extLst>
      <p:ext uri="{BB962C8B-B14F-4D97-AF65-F5344CB8AC3E}">
        <p14:creationId xmlns:p14="http://schemas.microsoft.com/office/powerpoint/2010/main" val="110204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36" y="521208"/>
            <a:ext cx="4018722" cy="573989"/>
          </a:xfrm>
        </p:spPr>
        <p:txBody>
          <a:bodyPr/>
          <a:lstStyle/>
          <a:p>
            <a:r>
              <a:rPr lang="en-US" dirty="0"/>
              <a:t>Closed</a:t>
            </a:r>
            <a:br>
              <a:rPr lang="en-US" dirty="0"/>
            </a:br>
            <a:r>
              <a:rPr lang="en-US" dirty="0"/>
              <a:t>Polling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Donbas War has affected other civilian infrastructure.</a:t>
            </a:r>
          </a:p>
          <a:p>
            <a:pPr>
              <a:lnSpc>
                <a:spcPct val="100000"/>
              </a:lnSpc>
            </a:pPr>
            <a:r>
              <a:rPr lang="en-US" sz="2400"/>
              <a:t>Many </a:t>
            </a:r>
            <a:r>
              <a:rPr lang="en-US" sz="2400" dirty="0"/>
              <a:t>polling places (including schools and hospitals) were unavailable for the 2014 parliamentary elections. Assessing effects on election administration.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B99AAA1-CDF9-4450-96FC-E7E2C3AAC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0" y="6464300"/>
            <a:ext cx="1422400" cy="292100"/>
          </a:xfrm>
          <a:prstGeom prst="rect">
            <a:avLst/>
          </a:prstGeom>
          <a:solidFill>
            <a:srgbClr val="2F3341"/>
          </a:solidFill>
          <a:ln>
            <a:solidFill>
              <a:srgbClr val="2F33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11" b="-1541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9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58400" y="6464300"/>
            <a:ext cx="158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msb17727_medium_1-1000x668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>
            <a:fillRect/>
          </a:stretch>
        </p:blipFill>
        <p:spPr>
          <a:prstGeom prst="rect">
            <a:avLst/>
          </a:prstGeom>
          <a:effectLst>
            <a:softEdge rad="38100"/>
          </a:effectLst>
        </p:spPr>
      </p:pic>
      <p:sp>
        <p:nvSpPr>
          <p:cNvPr id="5" name="Rectangle 4" descr="Accent block">
            <a:extLst>
              <a:ext uri="{FF2B5EF4-FFF2-40B4-BE49-F238E27FC236}">
                <a16:creationId xmlns:a16="http://schemas.microsoft.com/office/drawing/2014/main" xmlns="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023B">
                  <a:alpha val="70000"/>
                </a:srgbClr>
              </a:gs>
              <a:gs pos="100000">
                <a:srgbClr val="E99757">
                  <a:lumMod val="97000"/>
                  <a:lumOff val="3000"/>
                  <a:alpha val="70000"/>
                </a:srgbClr>
              </a:gs>
              <a:gs pos="50000">
                <a:srgbClr val="A53F52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spc="200" dirty="0">
                <a:solidFill>
                  <a:srgbClr val="FFFFFF"/>
                </a:solidFill>
              </a:rPr>
              <a:t>Conclusions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D865526-EC39-4780-A2A8-274A80A5C1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100" y="1690688"/>
            <a:ext cx="10988675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spc="200" dirty="0">
                <a:solidFill>
                  <a:schemeClr val="bg1"/>
                </a:solidFill>
              </a:rPr>
              <a:t>Need to understand the implications of the Donbas War</a:t>
            </a:r>
          </a:p>
          <a:p>
            <a:pPr>
              <a:lnSpc>
                <a:spcPct val="100000"/>
              </a:lnSpc>
            </a:pPr>
            <a:r>
              <a:rPr lang="en-US" sz="3200" spc="200" dirty="0">
                <a:solidFill>
                  <a:schemeClr val="bg1"/>
                </a:solidFill>
              </a:rPr>
              <a:t>Our project emphasizes state capacity, especially the provision of services to civilians.</a:t>
            </a:r>
          </a:p>
          <a:p>
            <a:pPr>
              <a:lnSpc>
                <a:spcPct val="100000"/>
              </a:lnSpc>
            </a:pPr>
            <a:r>
              <a:rPr lang="en-US" sz="3200" spc="200" dirty="0">
                <a:solidFill>
                  <a:schemeClr val="bg1"/>
                </a:solidFill>
              </a:rPr>
              <a:t>Our first step is cataloguing damage, assessing responsibility, and evaluating reporting on health care infrastructure.</a:t>
            </a:r>
          </a:p>
          <a:p>
            <a:pPr>
              <a:lnSpc>
                <a:spcPct val="100000"/>
              </a:lnSpc>
            </a:pPr>
            <a:r>
              <a:rPr lang="en-US" sz="3200" spc="200" dirty="0">
                <a:solidFill>
                  <a:schemeClr val="bg1"/>
                </a:solidFill>
              </a:rPr>
              <a:t>Our next steps will expand the analysis to education and elections.</a:t>
            </a:r>
          </a:p>
        </p:txBody>
      </p:sp>
    </p:spTree>
    <p:extLst>
      <p:ext uri="{BB962C8B-B14F-4D97-AF65-F5344CB8AC3E}">
        <p14:creationId xmlns:p14="http://schemas.microsoft.com/office/powerpoint/2010/main" val="43960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58400" y="6464300"/>
            <a:ext cx="158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080"/>
            <a:ext cx="5346700" cy="347632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Picture Placeholder 12" descr="images.jpe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64" b="-62864"/>
          <a:stretch>
            <a:fillRect/>
          </a:stretch>
        </p:blipFill>
        <p:spPr>
          <a:xfrm>
            <a:off x="0" y="-1714500"/>
            <a:ext cx="5359400" cy="684693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1" name="Rectangle 13" descr="Accent block">
            <a:extLst>
              <a:ext uri="{FF2B5EF4-FFF2-40B4-BE49-F238E27FC236}">
                <a16:creationId xmlns:a16="http://schemas.microsoft.com/office/drawing/2014/main" xmlns="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1068"/>
            <a:ext cx="5416550" cy="6846932"/>
          </a:xfrm>
          <a:prstGeom prst="rect">
            <a:avLst/>
          </a:prstGeom>
          <a:gradFill flip="none" rotWithShape="1"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A3F530F9-BDB1-49E4-9EFF-B9535CF6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State Capacity and War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B2DFED1-D58A-4B73-9945-B3E8677945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1800" spc="200" dirty="0"/>
              <a:t>Civilian Infrastructure in the Donbas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State capacity as a conceptual framework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Coercive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Extractive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Bureaucratic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State capacity and legitimacy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Our project addresses: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Objective effects: </a:t>
            </a:r>
            <a:r>
              <a:rPr lang="en-US" sz="2200" dirty="0" err="1"/>
              <a:t>Geolocation</a:t>
            </a:r>
            <a:r>
              <a:rPr lang="en-US" sz="2200" dirty="0"/>
              <a:t>/catalogue of infrastructure damage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Perceptions: Blame attribution; media coverage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/>
            <a:endParaRPr lang="en-US" sz="22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xmlns="" id="{D222F862-D4C8-42C6-BB64-662A7342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58400" y="6464300"/>
            <a:ext cx="158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 descr="grad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18791" y="3512326"/>
            <a:ext cx="5168279" cy="279957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Content Placeholder 6" descr="19F2A2C1-1C5F-4841-8B2C-AB10AA0F16B6_w1023_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>
          <a:xfrm>
            <a:off x="102688" y="381001"/>
            <a:ext cx="5199865" cy="28829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A3F530F9-BDB1-49E4-9EFF-B9535CF6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Context and Assumptions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B2DFED1-D58A-4B73-9945-B3E8677945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1800" spc="200" dirty="0"/>
              <a:t>Assessing Medical Care Infrastructure Damage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Hybrid war is an outdated concept.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Donbas War would not have occurred without Russian intervention.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Medical facilities have been intentionally targeted in international conflicts. In Ukraine, damage has come from both sides, often from area effects weapons.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Medical infrastructure damaged more significantly than previously reported.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/>
            <a:endParaRPr lang="en-US" sz="22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xmlns="" id="{D222F862-D4C8-42C6-BB64-662A7342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58400" y="6464300"/>
            <a:ext cx="158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 descr="Accent block">
            <a:extLst>
              <a:ext uri="{FF2B5EF4-FFF2-40B4-BE49-F238E27FC236}">
                <a16:creationId xmlns:a16="http://schemas.microsoft.com/office/drawing/2014/main" xmlns="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1068"/>
            <a:ext cx="5416550" cy="6846932"/>
          </a:xfrm>
          <a:prstGeom prst="rect">
            <a:avLst/>
          </a:prstGeom>
          <a:gradFill flip="none" rotWithShape="1"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 descr="grad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18791" y="3512326"/>
            <a:ext cx="5168279" cy="279957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Content Placeholder 6" descr="19F2A2C1-1C5F-4841-8B2C-AB10AA0F16B6_w1023_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>
          <a:xfrm>
            <a:off x="102688" y="381001"/>
            <a:ext cx="5199865" cy="28829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A3F530F9-BDB1-49E4-9EFF-B9535CF6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Data and Methods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B2DFED1-D58A-4B73-9945-B3E8677945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sz="1800" spc="200" dirty="0"/>
              <a:t>Assessing Medical Care Infrastructure Damage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Sources: Ukrainian and Russian media, international organization and NGO reports, &amp; English sources.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Geo-located 247 registered hospitals and clinics in Donetsk and </a:t>
            </a:r>
            <a:r>
              <a:rPr lang="en-US" sz="2000" dirty="0" err="1"/>
              <a:t>Luhansk</a:t>
            </a:r>
            <a:r>
              <a:rPr lang="en-US" sz="2000" dirty="0"/>
              <a:t> Oblasts.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Cross-checked to ensure precise identification.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Shelling reported </a:t>
            </a:r>
            <a:r>
              <a:rPr lang="en-US" sz="2000" dirty="0" smtClean="0"/>
              <a:t>quarterly </a:t>
            </a:r>
            <a:r>
              <a:rPr lang="en-US" sz="2000" dirty="0"/>
              <a:t>to avoid duplication.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One-third (92) hospitals/clinics damaged. WHO estimated 150.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 lvl="1"/>
            <a:endParaRPr lang="en-US" sz="22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xmlns="" id="{D222F862-D4C8-42C6-BB64-662A7342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058400" y="6464300"/>
            <a:ext cx="158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 descr="Accent block">
            <a:extLst>
              <a:ext uri="{FF2B5EF4-FFF2-40B4-BE49-F238E27FC236}">
                <a16:creationId xmlns:a16="http://schemas.microsoft.com/office/drawing/2014/main" xmlns="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1068"/>
            <a:ext cx="5416550" cy="6846932"/>
          </a:xfrm>
          <a:prstGeom prst="rect">
            <a:avLst/>
          </a:prstGeom>
          <a:gradFill flip="none" rotWithShape="1"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4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Places: Attacks on Hospitals, 2014-18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47500" y="6469063"/>
            <a:ext cx="444500" cy="365125"/>
          </a:xfrm>
        </p:spPr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Content Placeholder 8" descr="2014 to 2018 Hospitals-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6" r="-18696"/>
          <a:stretch>
            <a:fillRect/>
          </a:stretch>
        </p:blipFill>
        <p:spPr>
          <a:xfrm>
            <a:off x="901700" y="1028700"/>
            <a:ext cx="10363200" cy="582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58400" y="6464300"/>
            <a:ext cx="158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9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Places: Attacks on Hospitals, 2014-18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8400" y="6464300"/>
            <a:ext cx="158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10" title="Quarterly Shelling Reports for Donbas Hospitals">
            <a:extLst>
              <a:ext uri="{FF2B5EF4-FFF2-40B4-BE49-F238E27FC236}">
                <a16:creationId xmlns:a16="http://schemas.microsoft.com/office/drawing/2014/main" xmlns="" id="{66ACD5BE-F3A7-4B3C-878E-730B077BD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698515"/>
              </p:ext>
            </p:extLst>
          </p:nvPr>
        </p:nvGraphicFramePr>
        <p:xfrm>
          <a:off x="595313" y="1690688"/>
          <a:ext cx="1098867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96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36" y="521208"/>
            <a:ext cx="4018722" cy="573989"/>
          </a:xfrm>
        </p:spPr>
        <p:txBody>
          <a:bodyPr/>
          <a:lstStyle/>
          <a:p>
            <a:r>
              <a:rPr lang="en-US" dirty="0"/>
              <a:t>Attacks on Hospitals, Sloviansk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“Insurgent” forces occupied some medical facilities; not the </a:t>
            </a:r>
            <a:r>
              <a:rPr lang="en-US" sz="2400" dirty="0" err="1"/>
              <a:t>Liman</a:t>
            </a:r>
            <a:r>
              <a:rPr lang="en-US" sz="2400" dirty="0"/>
              <a:t> Railway Hospital.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Ukrainian forces attacked 3/5 hospitals in </a:t>
            </a:r>
            <a:r>
              <a:rPr lang="en-US" sz="2400" dirty="0" err="1"/>
              <a:t>Sloviansk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Kramatorsk hospital attacked by “insurgent” and/or Russian forces.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B99AAA1-CDF9-4450-96FC-E7E2C3AAC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0" y="6464300"/>
            <a:ext cx="1422400" cy="292100"/>
          </a:xfrm>
          <a:prstGeom prst="rect">
            <a:avLst/>
          </a:prstGeom>
          <a:solidFill>
            <a:srgbClr val="2F3341"/>
          </a:solidFill>
          <a:ln>
            <a:solidFill>
              <a:srgbClr val="2F33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Slavyansk Timeline.pd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32" b="-9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743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ADB54-3897-4872-B9B3-1888BB60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00" dirty="0"/>
              <a:t/>
            </a:r>
            <a:br>
              <a:rPr lang="en-US" spc="200" dirty="0"/>
            </a:br>
            <a:r>
              <a:rPr lang="en-US" spc="200" dirty="0"/>
              <a:t/>
            </a:r>
            <a:br>
              <a:rPr lang="en-US" spc="2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Eight medical facilities attacked from 2014-16.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Indirect evidence implicates “insurgent”/Russian forces.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B99AAA1-CDF9-4450-96FC-E7E2C3AAC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0" y="6464300"/>
            <a:ext cx="1422400" cy="292100"/>
          </a:xfrm>
          <a:prstGeom prst="rect">
            <a:avLst/>
          </a:prstGeom>
          <a:solidFill>
            <a:srgbClr val="2F3341"/>
          </a:solidFill>
          <a:ln>
            <a:solidFill>
              <a:srgbClr val="2F33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../../Screenshots/Screenshot%202018-10-22%2010.36.17.pn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50" b="-97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964474B-03CF-FE48-9137-1F068F91C56F}"/>
              </a:ext>
            </a:extLst>
          </p:cNvPr>
          <p:cNvSpPr txBox="1">
            <a:spLocks/>
          </p:cNvSpPr>
          <p:nvPr/>
        </p:nvSpPr>
        <p:spPr>
          <a:xfrm>
            <a:off x="7944679" y="517525"/>
            <a:ext cx="4018722" cy="57398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spc="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Attacks on Hospitals, Mariupol</a:t>
            </a:r>
          </a:p>
        </p:txBody>
      </p:sp>
    </p:spTree>
    <p:extLst>
      <p:ext uri="{BB962C8B-B14F-4D97-AF65-F5344CB8AC3E}">
        <p14:creationId xmlns:p14="http://schemas.microsoft.com/office/powerpoint/2010/main" val="276907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Donbas War has affected other civilian infrastructure.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Developing catalogue of attacks on schools.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B99AAA1-CDF9-4450-96FC-E7E2C3AAC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60000" y="6464300"/>
            <a:ext cx="1422400" cy="292100"/>
          </a:xfrm>
          <a:prstGeom prst="rect">
            <a:avLst/>
          </a:prstGeom>
          <a:solidFill>
            <a:srgbClr val="2F3341"/>
          </a:solidFill>
          <a:ln>
            <a:solidFill>
              <a:srgbClr val="2F33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Schools 2015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4" b="-98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698415E-5AA9-C44D-86E2-732585B5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36" y="521208"/>
            <a:ext cx="4018722" cy="573989"/>
          </a:xfrm>
        </p:spPr>
        <p:txBody>
          <a:bodyPr/>
          <a:lstStyle/>
          <a:p>
            <a:r>
              <a:rPr lang="en-US" dirty="0"/>
              <a:t>Attacks on Education</a:t>
            </a:r>
          </a:p>
        </p:txBody>
      </p:sp>
    </p:spTree>
    <p:extLst>
      <p:ext uri="{BB962C8B-B14F-4D97-AF65-F5344CB8AC3E}">
        <p14:creationId xmlns:p14="http://schemas.microsoft.com/office/powerpoint/2010/main" val="3196104083"/>
      </p:ext>
    </p:extLst>
  </p:cSld>
  <p:clrMapOvr>
    <a:masterClrMapping/>
  </p:clrMapOvr>
</p:sld>
</file>

<file path=ppt/theme/theme1.xml><?xml version="1.0" encoding="utf-8"?>
<a:theme xmlns:a="http://schemas.openxmlformats.org/drawingml/2006/main" name="TF55661986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chnical_Presentation_01_AS - v5" id="{E8D6DDC5-0F6D-45B7-B131-D0E18166558C}" vid="{A5BE99D8-16B2-4823-A7C9-A4C93BD888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5BC67-BC5F-49A0-B382-4FB47F800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C9F62E-0773-4164-B986-3E326BE687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7264107-8248-43DA-8012-F707E0E46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TF55661986.potx</Template>
  <TotalTime>0</TotalTime>
  <Words>407</Words>
  <Application>Microsoft Macintosh PowerPoint</Application>
  <PresentationFormat>Custom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TF55661986</vt:lpstr>
      <vt:lpstr>No Safe Place: Geopolitical and Humanitarian Implications of Medical Care Infrastructure Destruction in the Donbas Conflict  </vt:lpstr>
      <vt:lpstr>State Capacity and War</vt:lpstr>
      <vt:lpstr>Context and Assumptions</vt:lpstr>
      <vt:lpstr>Data and Methods</vt:lpstr>
      <vt:lpstr>Unsafe Places: Attacks on Hospitals, 2014-18</vt:lpstr>
      <vt:lpstr>Unsafe Places: Attacks on Hospitals, 2014-18</vt:lpstr>
      <vt:lpstr>Attacks on Hospitals, Sloviansk</vt:lpstr>
      <vt:lpstr>  </vt:lpstr>
      <vt:lpstr>Attacks on Education</vt:lpstr>
      <vt:lpstr>Closed Polling Places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2018-06-07T00:29:40Z</dcterms:created>
  <dcterms:modified xsi:type="dcterms:W3CDTF">2018-11-05T17:09:54Z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