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5" r:id="rId5"/>
    <p:sldId id="263" r:id="rId6"/>
    <p:sldId id="271" r:id="rId7"/>
    <p:sldId id="268" r:id="rId8"/>
    <p:sldId id="261" r:id="rId9"/>
    <p:sldId id="273" r:id="rId10"/>
    <p:sldId id="270" r:id="rId11"/>
    <p:sldId id="274" r:id="rId12"/>
    <p:sldId id="266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0AE7-3312-DF4E-A096-B4320561A8BA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CE92-D6E1-6D47-AC27-F9CD2F88F68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60" y="8793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Cold War and the Fate of Ukrainian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  <a:solidFill>
            <a:schemeClr val="tx2">
              <a:alpha val="32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Markian Dobczansky</a:t>
            </a:r>
          </a:p>
          <a:p>
            <a:r>
              <a:rPr lang="en-US" b="1" dirty="0">
                <a:solidFill>
                  <a:schemeClr val="bg2"/>
                </a:solidFill>
              </a:rPr>
              <a:t>Visiting Scholar</a:t>
            </a:r>
          </a:p>
          <a:p>
            <a:r>
              <a:rPr lang="en-US" b="1" dirty="0">
                <a:solidFill>
                  <a:schemeClr val="bg2"/>
                </a:solidFill>
              </a:rPr>
              <a:t>Harriman Institute, Columbia University</a:t>
            </a:r>
          </a:p>
          <a:p>
            <a:r>
              <a:rPr lang="en-US" b="1" dirty="0" err="1">
                <a:solidFill>
                  <a:schemeClr val="bg2"/>
                </a:solidFill>
              </a:rPr>
              <a:t>markian.dobczansky@gmail.com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Russification Controversy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828" y="4906713"/>
            <a:ext cx="4785777" cy="733988"/>
          </a:xfrm>
        </p:spPr>
        <p:txBody>
          <a:bodyPr/>
          <a:lstStyle/>
          <a:p>
            <a:pPr>
              <a:buNone/>
            </a:pPr>
            <a:r>
              <a:rPr lang="en-US" dirty="0"/>
              <a:t>John </a:t>
            </a:r>
            <a:r>
              <a:rPr lang="en-US" dirty="0" err="1"/>
              <a:t>Kolasky</a:t>
            </a:r>
            <a:r>
              <a:rPr lang="en-US" dirty="0"/>
              <a:t> (1915–1997)</a:t>
            </a:r>
          </a:p>
        </p:txBody>
      </p:sp>
      <p:pic>
        <p:nvPicPr>
          <p:cNvPr id="5" name="Picture 4" descr="9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775" y="1417638"/>
            <a:ext cx="20066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Russification Controversy</a:t>
            </a:r>
          </a:p>
        </p:txBody>
      </p:sp>
      <p:pic>
        <p:nvPicPr>
          <p:cNvPr id="5" name="Picture 4" descr="F.16-Op.01-Spr.0951-0345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196" y="1370894"/>
            <a:ext cx="2625726" cy="3616325"/>
          </a:xfrm>
          <a:prstGeom prst="rect">
            <a:avLst/>
          </a:prstGeom>
        </p:spPr>
      </p:pic>
      <p:pic>
        <p:nvPicPr>
          <p:cNvPr id="6" name="Picture 5" descr="F.16-Op.01-Spr.0951-0391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930" y="3930598"/>
            <a:ext cx="3257870" cy="2349241"/>
          </a:xfrm>
          <a:prstGeom prst="rect">
            <a:avLst/>
          </a:prstGeom>
        </p:spPr>
      </p:pic>
      <p:pic>
        <p:nvPicPr>
          <p:cNvPr id="4" name="Content Placeholder 3" descr="F.16-Op.01-Spr.0951-0361 copy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60" r="-16960"/>
          <a:stretch>
            <a:fillRect/>
          </a:stretch>
        </p:blipFill>
        <p:spPr>
          <a:xfrm>
            <a:off x="4887337" y="1370894"/>
            <a:ext cx="4256663" cy="2341001"/>
          </a:xfrm>
        </p:spPr>
      </p:pic>
      <p:sp>
        <p:nvSpPr>
          <p:cNvPr id="7" name="TextBox 6"/>
          <p:cNvSpPr txBox="1"/>
          <p:nvPr/>
        </p:nvSpPr>
        <p:spPr>
          <a:xfrm>
            <a:off x="900967" y="5395213"/>
            <a:ext cx="320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Kolasky’s</a:t>
            </a:r>
            <a:r>
              <a:rPr lang="en-US" dirty="0"/>
              <a:t> seized belongings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Soviet Image of Shevchenko</a:t>
            </a:r>
          </a:p>
        </p:txBody>
      </p:sp>
      <p:pic>
        <p:nvPicPr>
          <p:cNvPr id="5" name="Content Placeholder 4" descr="IMG_3243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125246" y="1765016"/>
            <a:ext cx="8561554" cy="4708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60" y="8793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Cold War and the Fate of Ukrainian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  <a:solidFill>
            <a:schemeClr val="tx2">
              <a:alpha val="32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Markian Dobczansky</a:t>
            </a:r>
          </a:p>
          <a:p>
            <a:r>
              <a:rPr lang="en-US" b="1" dirty="0">
                <a:solidFill>
                  <a:schemeClr val="bg2"/>
                </a:solidFill>
              </a:rPr>
              <a:t>Visiting Scholar</a:t>
            </a:r>
          </a:p>
          <a:p>
            <a:r>
              <a:rPr lang="en-US" b="1" dirty="0">
                <a:solidFill>
                  <a:schemeClr val="bg2"/>
                </a:solidFill>
              </a:rPr>
              <a:t>Harriman Institute, Columbia University</a:t>
            </a:r>
          </a:p>
          <a:p>
            <a:r>
              <a:rPr lang="en-US" b="1" dirty="0" err="1">
                <a:solidFill>
                  <a:schemeClr val="bg2"/>
                </a:solidFill>
              </a:rPr>
              <a:t>markian.dobczansky@gmail.com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0596" y="21468"/>
            <a:ext cx="352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War Historiography</a:t>
            </a:r>
          </a:p>
          <a:p>
            <a:r>
              <a:rPr lang="en-US" dirty="0"/>
              <a:t>Shevchenko Statues (1960–1964)</a:t>
            </a:r>
          </a:p>
          <a:p>
            <a:r>
              <a:rPr lang="en-US" dirty="0"/>
              <a:t>Russification Controversy (late 1960s)</a:t>
            </a:r>
          </a:p>
          <a:p>
            <a:r>
              <a:rPr lang="en-US" dirty="0"/>
              <a:t>The Ukrainian Cold War and the Fate of Ukrainian Culture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Cold War Historiography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345"/>
            <a:ext cx="8229600" cy="4150451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Convergent/divergent approaches</a:t>
            </a:r>
          </a:p>
          <a:p>
            <a:endParaRPr lang="en-US" dirty="0"/>
          </a:p>
          <a:p>
            <a:r>
              <a:rPr lang="en-US" dirty="0"/>
              <a:t>Brings Ukraine back</a:t>
            </a:r>
          </a:p>
          <a:p>
            <a:endParaRPr lang="en-US" dirty="0"/>
          </a:p>
          <a:p>
            <a:r>
              <a:rPr lang="en-US" dirty="0"/>
              <a:t>Addresses certain blind spots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Shevchenko Statues</a:t>
            </a:r>
          </a:p>
        </p:txBody>
      </p:sp>
      <p:pic>
        <p:nvPicPr>
          <p:cNvPr id="8" name="Content Placeholder 7" descr="Washington 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17" r="-23517"/>
          <a:stretch>
            <a:fillRect/>
          </a:stretch>
        </p:blipFill>
        <p:spPr>
          <a:xfrm>
            <a:off x="0" y="1797572"/>
            <a:ext cx="5297125" cy="2913215"/>
          </a:xfrm>
        </p:spPr>
      </p:pic>
      <p:sp>
        <p:nvSpPr>
          <p:cNvPr id="9" name="TextBox 8"/>
          <p:cNvSpPr txBox="1"/>
          <p:nvPr/>
        </p:nvSpPr>
        <p:spPr>
          <a:xfrm>
            <a:off x="793706" y="5168913"/>
            <a:ext cx="334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Washington, D.C.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8101" y="5353579"/>
            <a:ext cx="384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Moscow</a:t>
            </a:r>
          </a:p>
        </p:txBody>
      </p:sp>
      <p:pic>
        <p:nvPicPr>
          <p:cNvPr id="7" name="Picture 6" descr="IMG_4661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404" y="1594254"/>
            <a:ext cx="2680994" cy="3574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Statue in Washington, D.C.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 of Congress in 1960</a:t>
            </a:r>
          </a:p>
          <a:p>
            <a:r>
              <a:rPr lang="en-US" dirty="0"/>
              <a:t>Shevchenko Memorial Committee formed</a:t>
            </a:r>
          </a:p>
        </p:txBody>
      </p:sp>
      <p:pic>
        <p:nvPicPr>
          <p:cNvPr id="4" name="Picture 3" descr="Screen Shot 2018-03-22 at 6.01.5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464" y="2971146"/>
            <a:ext cx="4353376" cy="35439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Statue in Washington, D.C.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83471" cy="4525963"/>
          </a:xfrm>
        </p:spPr>
        <p:txBody>
          <a:bodyPr>
            <a:normAutofit/>
          </a:bodyPr>
          <a:lstStyle/>
          <a:p>
            <a:r>
              <a:rPr lang="en-US" dirty="0"/>
              <a:t>Groundbreaking 1963</a:t>
            </a:r>
          </a:p>
          <a:p>
            <a:r>
              <a:rPr lang="en-US" dirty="0"/>
              <a:t>Unveiling of Statue June 27, 1964</a:t>
            </a:r>
          </a:p>
          <a:p>
            <a:r>
              <a:rPr lang="en-US" dirty="0"/>
              <a:t>Former president Eisenhower spoke</a:t>
            </a:r>
          </a:p>
          <a:p>
            <a:r>
              <a:rPr lang="en-US" dirty="0"/>
              <a:t>40K—100K attended </a:t>
            </a:r>
          </a:p>
          <a:p>
            <a:r>
              <a:rPr lang="en-US" dirty="0"/>
              <a:t>Soviet diplomats do not attend</a:t>
            </a:r>
          </a:p>
          <a:p>
            <a:endParaRPr lang="en-US" dirty="0"/>
          </a:p>
        </p:txBody>
      </p:sp>
      <p:pic>
        <p:nvPicPr>
          <p:cNvPr id="4" name="Picture 3" descr="Screen Shot 2018-03-22 at 6.07.1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98" y="2161664"/>
            <a:ext cx="3138602" cy="4142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Statue in Moscow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9004" cy="4525963"/>
          </a:xfrm>
        </p:spPr>
        <p:txBody>
          <a:bodyPr>
            <a:normAutofit/>
          </a:bodyPr>
          <a:lstStyle/>
          <a:p>
            <a:r>
              <a:rPr lang="en-US" dirty="0"/>
              <a:t>Near Hotel </a:t>
            </a:r>
            <a:r>
              <a:rPr lang="en-US" dirty="0" err="1"/>
              <a:t>Ukraina</a:t>
            </a:r>
            <a:endParaRPr lang="en-US" dirty="0"/>
          </a:p>
          <a:p>
            <a:r>
              <a:rPr lang="en-US" dirty="0"/>
              <a:t>Unveiled June 10, 1964</a:t>
            </a:r>
          </a:p>
          <a:p>
            <a:r>
              <a:rPr lang="en-US" dirty="0"/>
              <a:t>Khrushchev gave speech</a:t>
            </a:r>
          </a:p>
        </p:txBody>
      </p:sp>
      <p:pic>
        <p:nvPicPr>
          <p:cNvPr id="4" name="Picture 3" descr="Screen Shot 2018-01-26 at 3.39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204" y="1600200"/>
            <a:ext cx="4320596" cy="4901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Shevchenko Statues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679"/>
            <a:ext cx="4992022" cy="2134113"/>
          </a:xfrm>
        </p:spPr>
        <p:txBody>
          <a:bodyPr/>
          <a:lstStyle/>
          <a:p>
            <a:r>
              <a:rPr lang="en-US" dirty="0" err="1"/>
              <a:t>Platon</a:t>
            </a:r>
            <a:r>
              <a:rPr lang="en-US" dirty="0"/>
              <a:t> </a:t>
            </a:r>
            <a:r>
              <a:rPr lang="en-US" dirty="0" err="1"/>
              <a:t>Stasiuk</a:t>
            </a:r>
            <a:r>
              <a:rPr lang="en-US" dirty="0"/>
              <a:t> and the Parcel of Land from Shevchenko’s Grave</a:t>
            </a:r>
          </a:p>
        </p:txBody>
      </p:sp>
      <p:pic>
        <p:nvPicPr>
          <p:cNvPr id="4" name="Picture 3" descr="Screen Shot 2018-03-21 at 5.53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68" y="1417638"/>
            <a:ext cx="3131535" cy="52106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Russification Controversy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123"/>
            <a:ext cx="2994697" cy="257276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Communist Party of Canada</a:t>
            </a:r>
          </a:p>
          <a:p>
            <a:r>
              <a:rPr lang="en-US" dirty="0"/>
              <a:t>Association of United Ukrainian Canadians</a:t>
            </a:r>
          </a:p>
          <a:p>
            <a:r>
              <a:rPr lang="en-US" dirty="0"/>
              <a:t>Society for Cultural Relations with Ukrainians Abroad</a:t>
            </a:r>
          </a:p>
        </p:txBody>
      </p:sp>
      <p:pic>
        <p:nvPicPr>
          <p:cNvPr id="4" name="Picture 3" descr="IMG_5663_crop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60" y="1569615"/>
            <a:ext cx="5324346" cy="35976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6811</TotalTime>
  <Words>209</Words>
  <Application>Microsoft Macintosh PowerPoint</Application>
  <PresentationFormat>Affichage à l'écran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Lucida Sans</vt:lpstr>
      <vt:lpstr>Office Theme</vt:lpstr>
      <vt:lpstr>Cold War and the Fate of Ukrainian Culture</vt:lpstr>
      <vt:lpstr>Outline</vt:lpstr>
      <vt:lpstr>Cold War Historiography</vt:lpstr>
      <vt:lpstr>Shevchenko Statues</vt:lpstr>
      <vt:lpstr>Statue in Washington, D.C.</vt:lpstr>
      <vt:lpstr>Statue in Washington, D.C.</vt:lpstr>
      <vt:lpstr>Statue in Moscow</vt:lpstr>
      <vt:lpstr>Shevchenko Statues</vt:lpstr>
      <vt:lpstr>Russification Controversy</vt:lpstr>
      <vt:lpstr>Russification Controversy</vt:lpstr>
      <vt:lpstr>Russification Controversy</vt:lpstr>
      <vt:lpstr>Soviet Image of Shevchenko</vt:lpstr>
      <vt:lpstr>Cold War and the Fate of Ukrainian Culture</vt:lpstr>
    </vt:vector>
  </TitlesOfParts>
  <Company>Stanford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Shevchenko, or How the Superpowers Built a Statue to the Same Poet</dc:title>
  <dc:creator>Markian Dobczansky</dc:creator>
  <cp:lastModifiedBy>Utilisateur Microsoft Office</cp:lastModifiedBy>
  <cp:revision>16</cp:revision>
  <dcterms:created xsi:type="dcterms:W3CDTF">2019-11-08T02:20:43Z</dcterms:created>
  <dcterms:modified xsi:type="dcterms:W3CDTF">2019-11-11T21:03:17Z</dcterms:modified>
</cp:coreProperties>
</file>