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0BA2-9E5E-4635-BA6B-BB75B24EA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70A3B-970F-4B5C-A349-0C2A8554A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88CAC-4480-41EF-9A28-93595423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A9D9-42C5-45DB-8250-28BF3C26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2CD92-7FFF-4E56-ABA4-FF17A227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A6E8-14D6-4393-95B9-55C2FCF2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2CCD9-F7AD-401B-9661-7D279BE0F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0B3A6-5E2A-4315-A946-8972628A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7FADA-6415-4A30-A7FC-4ACAB669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E4F32-E75E-4FC3-8501-226994DF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0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12428-C24C-45E2-98F0-D377507FB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6CBB3-626C-46B2-B5DD-96C94919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6D4B5-94FD-402F-BD48-90466DC2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A8E96-689B-4D94-BC95-B74EE38B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FA4D5-D01E-46E6-A34F-788B7206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4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8BDD-8417-4517-A96F-E01CACC8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C868-9F16-4B09-A836-7415DA759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8BC48-4875-4809-8407-59F9DFD1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7D267-191A-40A2-B1E2-AF02A021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9F867-4CB7-4757-BC1B-33DB063E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BABA-3755-41E8-8829-D26B7301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6DBA4-8132-49F0-BF70-A61239CC7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7E137-05A7-48B6-8069-48606E0F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38894-5171-469A-96AA-E0823E33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99B13-530D-437E-BCA6-9FFBF1C3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6116-E4B6-4258-9D7D-06ACEF11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515-CA40-4138-B864-1CABC33B4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4F698-43A3-4FD7-B46E-6B733E62A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C88CC-E2BA-49FC-B27B-952D1FCA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AC7A2-C0AA-49CA-8903-CD50282D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1A747-E78A-48BF-895F-1ADB7470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D370-F33D-41F1-B2CC-06A077D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2FABF-D6E8-4662-84B2-DB2149E9F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092C2-CBC2-4C7E-8F17-113FEA198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70894-60E6-43CE-9BCC-900602C35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F63BE-539B-4D19-A4EF-65DE3F35D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23F327-A2A0-4F52-9B65-2E800AE7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5E2F0-3B4E-4BAF-B01E-8A271305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116F5-4AD3-4B50-AE3D-A80EA95A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CA7E-24FC-479E-A0F0-D7B59886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EABE0-4EBF-416C-91EC-8312581F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F493D4-EE64-4574-B185-F3316AAE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E2B2-26FC-44C7-984E-7E86F988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27872-83A9-4BA5-9F81-5083C83A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B17C79-CF1E-4F81-B560-866C7F53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D89BC-8FCC-45AC-A33B-8A1B4DA7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5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E753-27D6-4F36-9211-4A0F160C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8030-D7FE-40D8-9D6A-F222D348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2C2F2-0EE8-4F8B-BFDE-24289945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684AE-D22C-461F-8F88-3B615584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C48BF-0A22-46FA-B0A8-7DCE5E25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61DB9-7646-4BA9-9178-4142EBA6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7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6C63-B6FA-46F6-9A36-8B573EB9C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C8577-F978-4629-978F-E95464A8F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733FC-A4C6-4521-ADC4-3A2FAC570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0A430-2E18-4E4B-BD9C-688F49C4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48EA6-EEBB-4F26-87FE-F33F5859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60F7A-7A04-4BAE-B702-C8E6E403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2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88F672-6E78-4D14-98D0-33DAD02C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B4198-5941-4A2B-AB17-E07EA1EFD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6AF1-D7B8-4264-82E4-BAD0F1301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4902-C923-49C5-8D10-C1B16C8FC756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4431F-653D-4D4A-82A3-B0C2088A2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B05A-BBD0-471F-A776-8912B1C23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BAA2-3DA9-49EE-9211-EEB9940CF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3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4" y="1694425"/>
            <a:ext cx="10068232" cy="2387600"/>
          </a:xfrm>
        </p:spPr>
        <p:txBody>
          <a:bodyPr>
            <a:normAutofit fontScale="90000"/>
          </a:bodyPr>
          <a:lstStyle/>
          <a:p>
            <a:r>
              <a:rPr lang="en-US" sz="5600" b="1" cap="small" dirty="0">
                <a:latin typeface="Garamond" panose="02020404030301010803" pitchFamily="18" charset="0"/>
              </a:rPr>
              <a:t>To Risk One’s Life for Another:</a:t>
            </a:r>
            <a:br>
              <a:rPr lang="en-US" b="1" cap="small" dirty="0">
                <a:latin typeface="Garamond" panose="02020404030301010803" pitchFamily="18" charset="0"/>
              </a:rPr>
            </a:br>
            <a:br>
              <a:rPr lang="en-US" b="1" cap="small" dirty="0">
                <a:latin typeface="Garamond" panose="02020404030301010803" pitchFamily="18" charset="0"/>
              </a:rPr>
            </a:br>
            <a:r>
              <a:rPr lang="en-US" sz="4400" b="1" dirty="0">
                <a:latin typeface="Garamond" panose="02020404030301010803" pitchFamily="18" charset="0"/>
              </a:rPr>
              <a:t>The Moral Psychology of Rescuing Jews during the Holocaust in Occupied Ukraine</a:t>
            </a:r>
            <a:endParaRPr lang="en-GB" sz="4400" dirty="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B7F75-D6FA-45CE-BA35-F8D552FB3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54330"/>
            <a:ext cx="9144000" cy="484085"/>
          </a:xfrm>
        </p:spPr>
        <p:txBody>
          <a:bodyPr/>
          <a:lstStyle/>
          <a:p>
            <a:r>
              <a:rPr lang="en-GB" b="1" dirty="0">
                <a:latin typeface="Garamond" panose="02020404030301010803" pitchFamily="18" charset="0"/>
              </a:rPr>
              <a:t>Raisa Ostapenko, PhD Candidate, Sorbonne University</a:t>
            </a:r>
          </a:p>
        </p:txBody>
      </p:sp>
    </p:spTree>
    <p:extLst>
      <p:ext uri="{BB962C8B-B14F-4D97-AF65-F5344CB8AC3E}">
        <p14:creationId xmlns:p14="http://schemas.microsoft.com/office/powerpoint/2010/main" val="165436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94425"/>
            <a:ext cx="12192000" cy="2387600"/>
          </a:xfrm>
        </p:spPr>
        <p:txBody>
          <a:bodyPr>
            <a:normAutofit/>
          </a:bodyPr>
          <a:lstStyle/>
          <a:p>
            <a:r>
              <a:rPr lang="en-US" sz="8800" b="1" cap="small" dirty="0">
                <a:latin typeface="Garamond" panose="02020404030301010803" pitchFamily="18" charset="0"/>
              </a:rPr>
              <a:t>Visualization</a:t>
            </a:r>
            <a:endParaRPr lang="en-GB" sz="8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7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94425"/>
            <a:ext cx="12192000" cy="2387600"/>
          </a:xfrm>
        </p:spPr>
        <p:txBody>
          <a:bodyPr>
            <a:normAutofit/>
          </a:bodyPr>
          <a:lstStyle/>
          <a:p>
            <a:r>
              <a:rPr lang="en-US" sz="8800" b="1" cap="small" dirty="0">
                <a:latin typeface="Garamond" panose="02020404030301010803" pitchFamily="18" charset="0"/>
              </a:rPr>
              <a:t>Arguments</a:t>
            </a:r>
            <a:endParaRPr lang="en-GB" sz="8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8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29000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sz="9800" b="1" cap="small" dirty="0">
                <a:latin typeface="Garamond" panose="02020404030301010803" pitchFamily="18" charset="0"/>
              </a:rPr>
              <a:t>The altruistic personality</a:t>
            </a:r>
            <a:br>
              <a:rPr lang="en-GB" b="1" dirty="0"/>
            </a:br>
            <a:endParaRPr lang="en-GB" sz="8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6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08355"/>
            <a:ext cx="12192000" cy="2387600"/>
          </a:xfrm>
        </p:spPr>
        <p:txBody>
          <a:bodyPr>
            <a:noAutofit/>
          </a:bodyPr>
          <a:lstStyle/>
          <a:p>
            <a:r>
              <a:rPr lang="en-US" sz="7000" b="1" cap="small" dirty="0">
                <a:latin typeface="Garamond" panose="02020404030301010803" pitchFamily="18" charset="0"/>
              </a:rPr>
              <a:t>“The Banality of Good.”</a:t>
            </a:r>
            <a:endParaRPr lang="en-GB" sz="7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4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593" y="3429000"/>
            <a:ext cx="10854813" cy="1546122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latin typeface="Garamond" panose="02020404030301010803" pitchFamily="18" charset="0"/>
              </a:rPr>
              <a:t>A categorical imperative through relativist means:</a:t>
            </a:r>
            <a:br>
              <a:rPr lang="en-US" sz="5400" b="1" cap="small" dirty="0">
                <a:latin typeface="Garamond" panose="02020404030301010803" pitchFamily="18" charset="0"/>
              </a:rPr>
            </a:br>
            <a:br>
              <a:rPr lang="en-US" sz="5400" b="1" cap="small" dirty="0">
                <a:latin typeface="Garamond" panose="02020404030301010803" pitchFamily="18" charset="0"/>
              </a:rPr>
            </a:br>
            <a:r>
              <a:rPr lang="en-US" sz="5400" b="1" cap="small" dirty="0">
                <a:latin typeface="Garamond" panose="02020404030301010803" pitchFamily="18" charset="0"/>
              </a:rPr>
              <a:t>A</a:t>
            </a:r>
            <a:r>
              <a:rPr lang="en-US" sz="5400" b="1" dirty="0">
                <a:latin typeface="Garamond" panose="02020404030301010803" pitchFamily="18" charset="0"/>
              </a:rPr>
              <a:t> case for Kantian consequentialism?</a:t>
            </a:r>
            <a:endParaRPr lang="en-GB" sz="5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8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593" y="2655939"/>
            <a:ext cx="10854813" cy="1546122"/>
          </a:xfrm>
        </p:spPr>
        <p:txBody>
          <a:bodyPr>
            <a:noAutofit/>
          </a:bodyPr>
          <a:lstStyle/>
          <a:p>
            <a:r>
              <a:rPr lang="en-US" sz="6700" b="1" cap="small" dirty="0">
                <a:latin typeface="Garamond" panose="02020404030301010803" pitchFamily="18" charset="0"/>
              </a:rPr>
              <a:t>On moral identity &amp; the integration of values</a:t>
            </a:r>
            <a:endParaRPr lang="en-GB" sz="6700" cap="smal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49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7D66-DC16-4BB7-9ABB-C39A1911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94425"/>
            <a:ext cx="12192000" cy="2387600"/>
          </a:xfrm>
        </p:spPr>
        <p:txBody>
          <a:bodyPr>
            <a:normAutofit/>
          </a:bodyPr>
          <a:lstStyle/>
          <a:p>
            <a:r>
              <a:rPr lang="en-US" sz="8800" b="1" cap="small" dirty="0">
                <a:latin typeface="Garamond" panose="02020404030301010803" pitchFamily="18" charset="0"/>
              </a:rPr>
              <a:t>“</a:t>
            </a:r>
            <a:r>
              <a:rPr lang="en-US" sz="8800" b="1" cap="small" dirty="0" err="1">
                <a:latin typeface="Garamond" panose="02020404030301010803" pitchFamily="18" charset="0"/>
              </a:rPr>
              <a:t>Rehumanization</a:t>
            </a:r>
            <a:r>
              <a:rPr lang="en-US" sz="8800" b="1" cap="small" dirty="0">
                <a:latin typeface="Garamond" panose="02020404030301010803" pitchFamily="18" charset="0"/>
              </a:rPr>
              <a:t>”</a:t>
            </a:r>
            <a:endParaRPr lang="en-GB" sz="8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6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09FDC8-37F6-43C5-8BD4-640E70917A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876" y="0"/>
            <a:ext cx="6499123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9EDFE6C-A182-487B-810F-6700AE08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129" y="2235200"/>
            <a:ext cx="4975122" cy="23876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Garamond" panose="02020404030301010803" pitchFamily="18" charset="0"/>
              </a:rPr>
              <a:t>Then eighteen-year-old </a:t>
            </a:r>
            <a:r>
              <a:rPr lang="en-US" sz="2700" b="1" dirty="0">
                <a:latin typeface="Garamond" panose="02020404030301010803" pitchFamily="18" charset="0"/>
              </a:rPr>
              <a:t>Keshia Thomas </a:t>
            </a:r>
            <a:r>
              <a:rPr lang="en-US" sz="2700" dirty="0">
                <a:latin typeface="Garamond" panose="02020404030301010803" pitchFamily="18" charset="0"/>
              </a:rPr>
              <a:t>shielding a white supremacist with her body from an angry mob.</a:t>
            </a:r>
            <a:br>
              <a:rPr lang="en-US" sz="2700" dirty="0">
                <a:latin typeface="Garamond" panose="02020404030301010803" pitchFamily="18" charset="0"/>
              </a:rPr>
            </a:br>
            <a:br>
              <a:rPr lang="en-US" sz="2700" dirty="0">
                <a:latin typeface="Garamond" panose="02020404030301010803" pitchFamily="18" charset="0"/>
              </a:rPr>
            </a:br>
            <a:r>
              <a:rPr lang="de-DE" sz="2700" dirty="0">
                <a:latin typeface="Garamond" panose="02020404030301010803" pitchFamily="18" charset="0"/>
              </a:rPr>
              <a:t>Ann Arbor, Michigan. June 22, 1996. </a:t>
            </a:r>
            <a:br>
              <a:rPr lang="de-DE" sz="2700" dirty="0">
                <a:latin typeface="Garamond" panose="02020404030301010803" pitchFamily="18" charset="0"/>
              </a:rPr>
            </a:br>
            <a:br>
              <a:rPr lang="de-DE" sz="2700" dirty="0">
                <a:latin typeface="Garamond" panose="02020404030301010803" pitchFamily="18" charset="0"/>
              </a:rPr>
            </a:br>
            <a:r>
              <a:rPr lang="de-DE" sz="2700" dirty="0" err="1">
                <a:latin typeface="Garamond" panose="02020404030301010803" pitchFamily="18" charset="0"/>
              </a:rPr>
              <a:t>Photographer</a:t>
            </a:r>
            <a:r>
              <a:rPr lang="de-DE" sz="2700" dirty="0">
                <a:latin typeface="Garamond" panose="02020404030301010803" pitchFamily="18" charset="0"/>
              </a:rPr>
              <a:t>: Mark Brunner.</a:t>
            </a:r>
            <a:endParaRPr lang="en-GB" sz="27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2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Office Theme</vt:lpstr>
      <vt:lpstr>To Risk One’s Life for Another:  The Moral Psychology of Rescuing Jews during the Holocaust in Occupied Ukraine</vt:lpstr>
      <vt:lpstr>Visualization</vt:lpstr>
      <vt:lpstr>Arguments</vt:lpstr>
      <vt:lpstr>The altruistic personality </vt:lpstr>
      <vt:lpstr>“The Banality of Good.”</vt:lpstr>
      <vt:lpstr>A categorical imperative through relativist means:  A case for Kantian consequentialism?</vt:lpstr>
      <vt:lpstr>On moral identity &amp; the integration of values</vt:lpstr>
      <vt:lpstr>“Rehumanization”</vt:lpstr>
      <vt:lpstr>Then eighteen-year-old Keshia Thomas shielding a white supremacist with her body from an angry mob.  Ann Arbor, Michigan. June 22, 1996.   Photographer: Mark Brunner.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Risk One’s Life for Another:  The Moral Psychology of Rescuing Jews during the Holocaust in Occupied Ukraine</dc:title>
  <dc:creator>Raisa Ostapenko</dc:creator>
  <cp:lastModifiedBy>Raisa Ostapenko</cp:lastModifiedBy>
  <cp:revision>3</cp:revision>
  <dcterms:created xsi:type="dcterms:W3CDTF">2019-11-06T08:31:42Z</dcterms:created>
  <dcterms:modified xsi:type="dcterms:W3CDTF">2019-11-06T08:54:03Z</dcterms:modified>
</cp:coreProperties>
</file>