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15"/>
  </p:notesMasterIdLst>
  <p:sldIdLst>
    <p:sldId id="256" r:id="rId2"/>
    <p:sldId id="259" r:id="rId3"/>
    <p:sldId id="270" r:id="rId4"/>
    <p:sldId id="260" r:id="rId5"/>
    <p:sldId id="265" r:id="rId6"/>
    <p:sldId id="262" r:id="rId7"/>
    <p:sldId id="257" r:id="rId8"/>
    <p:sldId id="263" r:id="rId9"/>
    <p:sldId id="264" r:id="rId10"/>
    <p:sldId id="261" r:id="rId11"/>
    <p:sldId id="269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BDE3-6FFF-184A-AD50-0ED1E92EC9E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D533-BBBA-224D-9084-0ABB05C9F7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– defined by C. Nordstrom as  the specific context created by low-intensity conflicts and characterized by blurred borders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D533-BBBA-224D-9084-0ABB05C9F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Facing danger as a mission: a new professional legitimization</a:t>
            </a:r>
          </a:p>
          <a:p>
            <a:r>
              <a:rPr lang="en-US" sz="1200" dirty="0"/>
              <a:t>Occupational mission as rationalization for “remaining” </a:t>
            </a:r>
          </a:p>
          <a:p>
            <a:r>
              <a:rPr lang="en-US" sz="1200" dirty="0" err="1"/>
              <a:t>Depoliticization</a:t>
            </a:r>
            <a:r>
              <a:rPr lang="en-US" sz="1200" dirty="0"/>
              <a:t> of intra-corporate relations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D533-BBBA-224D-9084-0ABB05C9F7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9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Facing danger as a mission: a new professional legitimization</a:t>
            </a:r>
          </a:p>
          <a:p>
            <a:r>
              <a:rPr lang="en-US" sz="1200" dirty="0"/>
              <a:t>Occupational mission as rationalization for “remaining” </a:t>
            </a:r>
          </a:p>
          <a:p>
            <a:r>
              <a:rPr lang="en-US" sz="1200" dirty="0" err="1"/>
              <a:t>Depoliticization</a:t>
            </a:r>
            <a:r>
              <a:rPr lang="en-US" sz="1200" dirty="0"/>
              <a:t> of intra-corporate relations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D533-BBBA-224D-9084-0ABB05C9F7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Facing danger as a mission: a new professional legitimization</a:t>
            </a:r>
          </a:p>
          <a:p>
            <a:r>
              <a:rPr lang="en-US" sz="1200" dirty="0"/>
              <a:t>Occupational mission as rationalization for “remaining” </a:t>
            </a:r>
          </a:p>
          <a:p>
            <a:r>
              <a:rPr lang="en-US" sz="1200" dirty="0" err="1"/>
              <a:t>Depoliticization</a:t>
            </a:r>
            <a:r>
              <a:rPr lang="en-US" sz="1200" dirty="0"/>
              <a:t> of intra-corporate relations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D533-BBBA-224D-9084-0ABB05C9F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D533-BBBA-224D-9084-0ABB05C9F7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43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96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0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C03E-0844-6842-BF78-F8C593B21CF9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F1A5FD-CB2E-1147-9787-5D53DD8B699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0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791" y="618780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dirty="0"/>
              <a:t>Providing water across “enemy” lines:  how </a:t>
            </a:r>
            <a:r>
              <a:rPr lang="en-US" sz="4800" b="1" dirty="0" err="1"/>
              <a:t>Voda</a:t>
            </a:r>
            <a:r>
              <a:rPr lang="en-US" sz="4800" b="1" dirty="0"/>
              <a:t> </a:t>
            </a:r>
            <a:r>
              <a:rPr lang="en-US" sz="4800" b="1" dirty="0" err="1"/>
              <a:t>Donbasu</a:t>
            </a:r>
            <a:r>
              <a:rPr lang="en-US" sz="4800" b="1" dirty="0"/>
              <a:t> adapts to the </a:t>
            </a:r>
            <a:r>
              <a:rPr lang="en-US" sz="4800" b="1" dirty="0" err="1"/>
              <a:t>warscape</a:t>
            </a:r>
            <a:r>
              <a:rPr lang="en-US" sz="4800" b="1" dirty="0"/>
              <a:t> in eastern Ukraine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7357" y="4397169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dirty="0"/>
              <a:t>-Sophie Lambroschini, </a:t>
            </a:r>
          </a:p>
          <a:p>
            <a:r>
              <a:rPr lang="en-US" sz="3600" dirty="0"/>
              <a:t>postdoc fellow &amp; associate researcher </a:t>
            </a:r>
          </a:p>
          <a:p>
            <a:r>
              <a:rPr lang="en-US" sz="3600" dirty="0"/>
              <a:t>Centre Marc Bloch, Berlin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095" y="634653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Working “normally” in war (strategies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086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9576" y="1874746"/>
            <a:ext cx="9073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Seeking normalization through evasion</a:t>
            </a:r>
          </a:p>
          <a:p>
            <a:r>
              <a:rPr lang="en-US" sz="3600" dirty="0"/>
              <a:t> ➠ sticking to old work-routines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605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086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4918" y="1572532"/>
            <a:ext cx="9073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Seeking normalization through innovation</a:t>
            </a:r>
          </a:p>
          <a:p>
            <a:r>
              <a:rPr lang="en-US" sz="3600" dirty="0"/>
              <a:t> ➠ adapting former practices to the </a:t>
            </a:r>
            <a:r>
              <a:rPr lang="en-US" sz="3600" dirty="0" err="1"/>
              <a:t>warscape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C3DF79-CEDE-4D26-B061-E11875F9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399" y="650847"/>
            <a:ext cx="9700423" cy="128089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Working "normally" in war (strategies 2)</a:t>
            </a:r>
          </a:p>
        </p:txBody>
      </p:sp>
    </p:spTree>
    <p:extLst>
      <p:ext uri="{BB962C8B-B14F-4D97-AF65-F5344CB8AC3E}">
        <p14:creationId xmlns:p14="http://schemas.microsoft.com/office/powerpoint/2010/main" val="25381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945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Working “normally” in war (strategies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086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5655" y="1572532"/>
            <a:ext cx="9073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Seeking normalization through new work legitimacy</a:t>
            </a:r>
          </a:p>
          <a:p>
            <a:r>
              <a:rPr lang="en-US" sz="3600" dirty="0"/>
              <a:t>➠ integrating </a:t>
            </a:r>
            <a:r>
              <a:rPr lang="en-US" sz="3600" dirty="0" err="1"/>
              <a:t>conflict&amp;risk</a:t>
            </a:r>
            <a:r>
              <a:rPr lang="en-US" sz="3600" dirty="0"/>
              <a:t> as a mission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501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880" y="4080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Everyday work in war: Reframing occupational legitimacy and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031" y="2014293"/>
            <a:ext cx="10515600" cy="4351338"/>
          </a:xfrm>
        </p:spPr>
        <p:txBody>
          <a:bodyPr/>
          <a:lstStyle/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1647" y="2419854"/>
            <a:ext cx="10479932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 dirty="0"/>
              <a:t>Danger as new professional legitimization</a:t>
            </a:r>
          </a:p>
          <a:p>
            <a:endParaRPr lang="en-US" sz="3200" dirty="0"/>
          </a:p>
          <a:p>
            <a:pPr marL="571500" indent="-571500">
              <a:buFont typeface="Arial" charset="0"/>
              <a:buChar char="•"/>
            </a:pPr>
            <a:r>
              <a:rPr lang="en-US" sz="3200" dirty="0"/>
              <a:t>“Mission” as rationalization for “remaining”</a:t>
            </a:r>
          </a:p>
          <a:p>
            <a:pPr marL="571500" indent="-571500">
              <a:buFont typeface="Arial" charset="0"/>
              <a:buChar char="•"/>
            </a:pPr>
            <a:endParaRPr lang="en-US" sz="3200" dirty="0"/>
          </a:p>
          <a:p>
            <a:pPr marL="571500" indent="-571500">
              <a:buFont typeface="Arial" charset="0"/>
              <a:buChar char="•"/>
            </a:pPr>
            <a:r>
              <a:rPr lang="en-US" sz="3200" dirty="0"/>
              <a:t>Depoliticization of intra-corporate relations</a:t>
            </a:r>
          </a:p>
          <a:p>
            <a:pPr marL="571500" indent="-571500">
              <a:buFont typeface="Arial" charset="0"/>
              <a:buChar char="•"/>
            </a:pPr>
            <a:endParaRPr lang="en-US" sz="3200" dirty="0"/>
          </a:p>
          <a:p>
            <a:pPr marL="571500" indent="-571500">
              <a:buFont typeface="Arial" charset="0"/>
              <a:buChar char="•"/>
            </a:pPr>
            <a:r>
              <a:rPr lang="en-US" sz="3200" dirty="0"/>
              <a:t>Front line as a complication to be managed </a:t>
            </a:r>
          </a:p>
        </p:txBody>
      </p:sp>
    </p:spTree>
    <p:extLst>
      <p:ext uri="{BB962C8B-B14F-4D97-AF65-F5344CB8AC3E}">
        <p14:creationId xmlns:p14="http://schemas.microsoft.com/office/powerpoint/2010/main" val="112062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283" y="1160321"/>
            <a:ext cx="2618021" cy="485428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/>
                </a:solidFill>
              </a:rPr>
              <a:t>The water distribution system in Western Donbas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67" y="-3911"/>
            <a:ext cx="4875989" cy="68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802" y="5114726"/>
            <a:ext cx="3375754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+mn-lt"/>
              </a:rPr>
              <a:t>Buying drinking water</a:t>
            </a:r>
            <a:br>
              <a:rPr lang="en-US" sz="2800" dirty="0">
                <a:solidFill>
                  <a:schemeClr val="accent3"/>
                </a:solidFill>
                <a:latin typeface="+mn-lt"/>
              </a:rPr>
            </a:br>
            <a:r>
              <a:rPr lang="en-US" sz="2800" dirty="0">
                <a:solidFill>
                  <a:schemeClr val="accent3"/>
                </a:solidFill>
                <a:latin typeface="+mn-lt"/>
              </a:rPr>
              <a:t> in </a:t>
            </a:r>
            <a:r>
              <a:rPr lang="en-US" sz="2800" dirty="0" err="1">
                <a:solidFill>
                  <a:schemeClr val="accent3"/>
                </a:solidFill>
                <a:latin typeface="+mn-lt"/>
              </a:rPr>
              <a:t>Toretsk</a:t>
            </a:r>
            <a:br>
              <a:rPr lang="en-US" sz="2800" dirty="0">
                <a:solidFill>
                  <a:schemeClr val="accent3"/>
                </a:solidFill>
              </a:rPr>
            </a:b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24527" y="612826"/>
            <a:ext cx="5801784" cy="4351338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96" y="613485"/>
            <a:ext cx="3022581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993" y="5178718"/>
            <a:ext cx="5706329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>
                <a:solidFill>
                  <a:schemeClr val="accent3"/>
                </a:solidFill>
              </a:rPr>
              <a:t>Voda </a:t>
            </a:r>
            <a:r>
              <a:rPr lang="en-US" sz="2500" dirty="0" err="1">
                <a:solidFill>
                  <a:schemeClr val="accent3"/>
                </a:solidFill>
              </a:rPr>
              <a:t>Donbasu</a:t>
            </a:r>
            <a:r>
              <a:rPr lang="en-US" sz="2500" dirty="0">
                <a:solidFill>
                  <a:schemeClr val="accent3"/>
                </a:solidFill>
              </a:rPr>
              <a:t> Pumping station in </a:t>
            </a:r>
            <a:r>
              <a:rPr lang="en-US" sz="2500" dirty="0" err="1">
                <a:solidFill>
                  <a:schemeClr val="accent3"/>
                </a:solidFill>
              </a:rPr>
              <a:t>Toretsk</a:t>
            </a:r>
            <a:r>
              <a:rPr lang="en-US" sz="2500" dirty="0">
                <a:solidFill>
                  <a:schemeClr val="accent3"/>
                </a:solidFill>
              </a:rPr>
              <a:t>, Donetsk obl. </a:t>
            </a:r>
          </a:p>
        </p:txBody>
      </p:sp>
    </p:spTree>
    <p:extLst>
      <p:ext uri="{BB962C8B-B14F-4D97-AF65-F5344CB8AC3E}">
        <p14:creationId xmlns:p14="http://schemas.microsoft.com/office/powerpoint/2010/main" val="49311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3" y="405230"/>
            <a:ext cx="10773508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+mn-lt"/>
              </a:rPr>
              <a:t>Voda </a:t>
            </a:r>
            <a:r>
              <a:rPr lang="en-US" sz="4400" dirty="0" err="1">
                <a:solidFill>
                  <a:schemeClr val="accent3"/>
                </a:solidFill>
                <a:latin typeface="+mn-lt"/>
              </a:rPr>
              <a:t>Donbasu</a:t>
            </a:r>
            <a:r>
              <a:rPr lang="en-US" sz="4400" dirty="0">
                <a:solidFill>
                  <a:schemeClr val="accent3"/>
                </a:solidFill>
                <a:latin typeface="+mn-lt"/>
              </a:rPr>
              <a:t>, operating across the front line (1)</a:t>
            </a:r>
            <a:br>
              <a:rPr lang="en-US" sz="4400" dirty="0">
                <a:solidFill>
                  <a:schemeClr val="accent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Cross-border infrastructure and management</a:t>
            </a:r>
          </a:p>
          <a:p>
            <a:endParaRPr lang="en-US" sz="3500" dirty="0">
              <a:solidFill>
                <a:schemeClr val="tx1"/>
              </a:solidFill>
            </a:endParaRPr>
          </a:p>
          <a:p>
            <a:r>
              <a:rPr lang="en-US" sz="3500" dirty="0">
                <a:solidFill>
                  <a:schemeClr val="tx1"/>
                </a:solidFill>
              </a:rPr>
              <a:t>12000 people workforce on both sides of the contact line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956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04" y="624110"/>
            <a:ext cx="9834108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u="sng" dirty="0">
                <a:solidFill>
                  <a:schemeClr val="accent3"/>
                </a:solidFill>
              </a:rPr>
              <a:t>Voda </a:t>
            </a:r>
            <a:r>
              <a:rPr lang="en-US" sz="4000" u="sng" dirty="0" err="1">
                <a:solidFill>
                  <a:schemeClr val="accent3"/>
                </a:solidFill>
              </a:rPr>
              <a:t>Donbasu</a:t>
            </a:r>
            <a:r>
              <a:rPr lang="en-US" sz="4000" u="sng" dirty="0">
                <a:solidFill>
                  <a:schemeClr val="accent3"/>
                </a:solidFill>
              </a:rPr>
              <a:t>, operating across the front line (2)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/>
              <a:t>Direct and indirect damage due to war : casualties, shelling, loss of revenue and maintenance.</a:t>
            </a:r>
          </a:p>
          <a:p>
            <a:endParaRPr lang="en-US" sz="3500" dirty="0"/>
          </a:p>
          <a:p>
            <a:r>
              <a:rPr lang="en-US" sz="3500" dirty="0"/>
              <a:t>Necessary inclusion and interaction with government, military and international actors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655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04" y="664215"/>
            <a:ext cx="8911687" cy="128089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Research question</a:t>
            </a:r>
            <a:br>
              <a:rPr lang="en-US" sz="4000" dirty="0">
                <a:solidFill>
                  <a:schemeClr val="accent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How do the social and operational dynamics of </a:t>
            </a:r>
            <a:r>
              <a:rPr lang="en-US" sz="3600" i="1" dirty="0"/>
              <a:t>infrastructure</a:t>
            </a:r>
            <a:r>
              <a:rPr lang="en-US" sz="3600" dirty="0"/>
              <a:t> adapt to violent conflict?</a:t>
            </a:r>
          </a:p>
        </p:txBody>
      </p:sp>
    </p:spTree>
    <p:extLst>
      <p:ext uri="{BB962C8B-B14F-4D97-AF65-F5344CB8AC3E}">
        <p14:creationId xmlns:p14="http://schemas.microsoft.com/office/powerpoint/2010/main" val="9481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9995" y="2136023"/>
            <a:ext cx="5061155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500" dirty="0" err="1"/>
              <a:t>Olha’s</a:t>
            </a:r>
            <a:r>
              <a:rPr lang="en-US" sz="3500" dirty="0"/>
              <a:t> experience adapting to working in her old job in a new context. Highlighting forms of occupational adaptation to war.</a:t>
            </a:r>
            <a:endParaRPr lang="en-US" sz="3500"/>
          </a:p>
          <a:p>
            <a:r>
              <a:rPr lang="en-US" sz="3600" dirty="0"/>
              <a:t> 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16037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7662" y="624110"/>
            <a:ext cx="5663161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Introduction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574323" y="3692769"/>
            <a:ext cx="6172200" cy="3011733"/>
          </a:xfrm>
        </p:spPr>
        <p:txBody>
          <a:bodyPr>
            <a:noAutofit/>
          </a:bodyPr>
          <a:lstStyle/>
          <a:p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75" y="578133"/>
            <a:ext cx="8833339" cy="52977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  <a:latin typeface="+mj-lt"/>
              </a:rPr>
              <a:t>Methodology</a:t>
            </a:r>
            <a:endParaRPr lang="en-US" sz="400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4400" b="1" u="sng" dirty="0"/>
          </a:p>
          <a:p>
            <a:r>
              <a:rPr lang="en-US" sz="3600" dirty="0"/>
              <a:t>Anthropological approach</a:t>
            </a:r>
          </a:p>
          <a:p>
            <a:r>
              <a:rPr lang="en-US" sz="3600" dirty="0"/>
              <a:t>Men and their work at Voda </a:t>
            </a:r>
            <a:r>
              <a:rPr lang="en-US" sz="3600" dirty="0" err="1"/>
              <a:t>Donbasu</a:t>
            </a:r>
            <a:r>
              <a:rPr lang="en-US" sz="3600" dirty="0"/>
              <a:t>: interviews and participant-observation </a:t>
            </a:r>
          </a:p>
        </p:txBody>
      </p:sp>
    </p:spTree>
    <p:extLst>
      <p:ext uri="{BB962C8B-B14F-4D97-AF65-F5344CB8AC3E}">
        <p14:creationId xmlns:p14="http://schemas.microsoft.com/office/powerpoint/2010/main" val="7914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304" y="601579"/>
            <a:ext cx="10556631" cy="149514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Conceptual framework: interactionist sociology and anthropology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459" y="2096721"/>
            <a:ext cx="10961077" cy="4351338"/>
          </a:xfrm>
        </p:spPr>
        <p:txBody>
          <a:bodyPr>
            <a:normAutofit/>
          </a:bodyPr>
          <a:lstStyle/>
          <a:p>
            <a:r>
              <a:rPr lang="en-US" sz="3600" dirty="0"/>
              <a:t>explain how </a:t>
            </a:r>
            <a:r>
              <a:rPr lang="en-US" sz="3600" i="1" dirty="0"/>
              <a:t>work</a:t>
            </a:r>
            <a:r>
              <a:rPr lang="en-US" sz="3600" dirty="0"/>
              <a:t> in a new and dangerous environment gains meaning through social interactions (Hughes 1998, Becker 1986)</a:t>
            </a:r>
          </a:p>
          <a:p>
            <a:r>
              <a:rPr lang="en-US" sz="3600" dirty="0"/>
              <a:t>adapting to conflict-provoked </a:t>
            </a:r>
            <a:r>
              <a:rPr lang="en-US" sz="3600" i="1" dirty="0"/>
              <a:t>system collapse </a:t>
            </a:r>
            <a:r>
              <a:rPr lang="en-US" sz="3600" dirty="0"/>
              <a:t>by “negotiating normality” (</a:t>
            </a:r>
            <a:r>
              <a:rPr lang="en-US" sz="3600" dirty="0" err="1"/>
              <a:t>Maček</a:t>
            </a:r>
            <a:r>
              <a:rPr lang="en-US" sz="3600" dirty="0"/>
              <a:t> 2007)</a:t>
            </a:r>
          </a:p>
          <a:p>
            <a:r>
              <a:rPr lang="en-US" sz="3600" dirty="0"/>
              <a:t> in a specific social context marked by danger and violence (“</a:t>
            </a:r>
            <a:r>
              <a:rPr lang="en-US" sz="3600" dirty="0" err="1"/>
              <a:t>warscape</a:t>
            </a:r>
            <a:r>
              <a:rPr lang="en-US" sz="3600" dirty="0"/>
              <a:t>”, Nordstrom 1997)</a:t>
            </a:r>
          </a:p>
        </p:txBody>
      </p:sp>
    </p:spTree>
    <p:extLst>
      <p:ext uri="{BB962C8B-B14F-4D97-AF65-F5344CB8AC3E}">
        <p14:creationId xmlns:p14="http://schemas.microsoft.com/office/powerpoint/2010/main" val="13390826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300</TotalTime>
  <Words>425</Words>
  <Application>Microsoft Macintosh PowerPoint</Application>
  <PresentationFormat>Grand écran</PresentationFormat>
  <Paragraphs>64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  Providing water across “enemy” lines:  how Voda Donbasu adapts to the warscape in eastern Ukraine</vt:lpstr>
      <vt:lpstr>The water distribution system in Western Donbas</vt:lpstr>
      <vt:lpstr>Buying drinking water  in Toretsk </vt:lpstr>
      <vt:lpstr>Voda Donbasu, operating across the front line (1) </vt:lpstr>
      <vt:lpstr>Voda Donbasu, operating across the front line (2)</vt:lpstr>
      <vt:lpstr>Research question </vt:lpstr>
      <vt:lpstr>Introduction</vt:lpstr>
      <vt:lpstr>                   </vt:lpstr>
      <vt:lpstr>Conceptual framework: interactionist sociology and anthropology of war</vt:lpstr>
      <vt:lpstr>Working “normally” in war (strategies 1)</vt:lpstr>
      <vt:lpstr>Working "normally" in war (strategies 2)</vt:lpstr>
      <vt:lpstr>Working “normally” in war (strategies 3)</vt:lpstr>
      <vt:lpstr>Everyday work in war: Reframing occupational legitimacy and identity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Providing water across “enemy” lines:  how Voda Donbasu adapts to the warscape in eastern Ukraine</dc:title>
  <dc:creator>Microsoft Office User</dc:creator>
  <cp:lastModifiedBy>Utilisateur Microsoft Office</cp:lastModifiedBy>
  <cp:revision>75</cp:revision>
  <dcterms:created xsi:type="dcterms:W3CDTF">2018-11-04T11:48:42Z</dcterms:created>
  <dcterms:modified xsi:type="dcterms:W3CDTF">2018-11-08T17:12:59Z</dcterms:modified>
</cp:coreProperties>
</file>