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753" r:id="rId3"/>
    <p:sldId id="749" r:id="rId4"/>
    <p:sldId id="745" r:id="rId5"/>
    <p:sldId id="548" r:id="rId6"/>
    <p:sldId id="759" r:id="rId7"/>
    <p:sldId id="747" r:id="rId8"/>
    <p:sldId id="760" r:id="rId9"/>
    <p:sldId id="756" r:id="rId10"/>
    <p:sldId id="752" r:id="rId11"/>
    <p:sldId id="750" r:id="rId12"/>
    <p:sldId id="751" r:id="rId13"/>
    <p:sldId id="758" r:id="rId14"/>
    <p:sldId id="757" r:id="rId15"/>
    <p:sldId id="651" r:id="rId16"/>
    <p:sldId id="761" r:id="rId17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">
          <p15:clr>
            <a:srgbClr val="A4A3A4"/>
          </p15:clr>
        </p15:guide>
        <p15:guide id="2" orient="horz" pos="909">
          <p15:clr>
            <a:srgbClr val="A4A3A4"/>
          </p15:clr>
        </p15:guide>
        <p15:guide id="3" orient="horz" pos="3989">
          <p15:clr>
            <a:srgbClr val="A4A3A4"/>
          </p15:clr>
        </p15:guide>
        <p15:guide id="4" orient="horz" pos="1353">
          <p15:clr>
            <a:srgbClr val="A4A3A4"/>
          </p15:clr>
        </p15:guide>
        <p15:guide id="5" pos="3052">
          <p15:clr>
            <a:srgbClr val="A4A3A4"/>
          </p15:clr>
        </p15:guide>
        <p15:guide id="6" pos="4864">
          <p15:clr>
            <a:srgbClr val="A4A3A4"/>
          </p15:clr>
        </p15:guide>
        <p15:guide id="7" pos="959">
          <p15:clr>
            <a:srgbClr val="A4A3A4"/>
          </p15:clr>
        </p15:guide>
        <p15:guide id="8" pos="5645">
          <p15:clr>
            <a:srgbClr val="A4A3A4"/>
          </p15:clr>
        </p15:guide>
        <p15:guide id="9" pos="742">
          <p15:clr>
            <a:srgbClr val="A4A3A4"/>
          </p15:clr>
        </p15:guide>
        <p15:guide id="10" pos="4985">
          <p15:clr>
            <a:srgbClr val="A4A3A4"/>
          </p15:clr>
        </p15:guide>
        <p15:guide id="11" pos="142">
          <p15:clr>
            <a:srgbClr val="A4A3A4"/>
          </p15:clr>
        </p15:guide>
        <p15:guide id="12" pos="35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levchuk" initials="n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BD6943"/>
    <a:srgbClr val="B3633F"/>
    <a:srgbClr val="CC0000"/>
    <a:srgbClr val="FFFFCC"/>
    <a:srgbClr val="C3D4F5"/>
    <a:srgbClr val="CDDDF7"/>
    <a:srgbClr val="FF8F8F"/>
    <a:srgbClr val="FF33CC"/>
    <a:srgbClr val="434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88689" autoAdjust="0"/>
  </p:normalViewPr>
  <p:slideViewPr>
    <p:cSldViewPr snapToGrid="0">
      <p:cViewPr varScale="1">
        <p:scale>
          <a:sx n="61" d="100"/>
          <a:sy n="61" d="100"/>
        </p:scale>
        <p:origin x="-1400" y="-60"/>
      </p:cViewPr>
      <p:guideLst>
        <p:guide orient="horz" pos="213"/>
        <p:guide orient="horz" pos="909"/>
        <p:guide orient="horz" pos="3989"/>
        <p:guide orient="horz" pos="1353"/>
        <p:guide pos="3052"/>
        <p:guide pos="4864"/>
        <p:guide pos="959"/>
        <p:guide pos="5645"/>
        <p:guide pos="742"/>
        <p:guide pos="4985"/>
        <p:guide pos="142"/>
        <p:guide pos="3580"/>
      </p:guideLst>
    </p:cSldViewPr>
  </p:slideViewPr>
  <p:outlineViewPr>
    <p:cViewPr>
      <p:scale>
        <a:sx n="33" d="100"/>
        <a:sy n="33" d="100"/>
      </p:scale>
      <p:origin x="0" y="-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289" cy="46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458" y="1"/>
            <a:ext cx="3037289" cy="46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259"/>
            <a:ext cx="3037289" cy="46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458" y="8829259"/>
            <a:ext cx="3037289" cy="46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A47A76-B803-4714-862B-F2845B513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93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289" cy="46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458" y="1"/>
            <a:ext cx="3037289" cy="46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379"/>
            <a:ext cx="5608320" cy="418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259"/>
            <a:ext cx="3037289" cy="46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458" y="8829259"/>
            <a:ext cx="3037289" cy="46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4DF113-3241-4A0C-BDD5-1485BAC06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91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B9298-45C2-428E-85A1-12C9595A1B1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010069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DF113-3241-4A0C-BDD5-1485BAC061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08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DF113-3241-4A0C-BDD5-1485BAC061F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3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DF113-3241-4A0C-BDD5-1485BAC061F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26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FDBB6-8549-470E-A93B-468025913C7C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FDBB6-8549-470E-A93B-468025913C7C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9369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DF113-3241-4A0C-BDD5-1485BAC061F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90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DF113-3241-4A0C-BDD5-1485BAC061F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0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DF113-3241-4A0C-BDD5-1485BAC061F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90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DF113-3241-4A0C-BDD5-1485BAC061F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51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DF113-3241-4A0C-BDD5-1485BAC061F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51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DF113-3241-4A0C-BDD5-1485BAC061F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51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DF113-3241-4A0C-BDD5-1485BAC061F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3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2CFE0-E70E-4A60-AD58-8A3F55AFA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CB172-4AF2-42CC-8C30-B53D9299C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29260-1AE1-4297-B2F6-557DDB829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DCCCB-19B0-4249-8905-D7DC896B9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0C4B4-1B0B-4DFC-B68A-6A96CF8C5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42AA6-AD8A-4CD0-BEE8-418F8491F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97191-9BF9-4136-A5CE-98A1A7F9C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70DB8-75CC-4E9C-95A2-92F3BF76E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A164D-ACB9-4096-956C-4296929DE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3097C-C236-4B33-A424-A6D8E9DCA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93E77-B44C-4DDF-8797-3350835AC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95C13-0695-47F6-9516-7F1B763A1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77C971D-8825-4238-952D-90BF6DDA2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235677"/>
            <a:ext cx="9144000" cy="4098323"/>
          </a:xfrm>
          <a:prstGeom prst="rect">
            <a:avLst/>
          </a:prstGeom>
          <a:solidFill>
            <a:srgbClr val="0044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90000"/>
              </a:lnSpc>
            </a:pPr>
            <a:endParaRPr lang="de-DE" sz="3200" b="1" dirty="0" smtClean="0">
              <a:solidFill>
                <a:srgbClr val="004466"/>
              </a:solidFill>
              <a:latin typeface="Arial" pitchFamily="34" charset="0"/>
            </a:endParaRPr>
          </a:p>
          <a:p>
            <a:pPr>
              <a:lnSpc>
                <a:spcPct val="190000"/>
              </a:lnSpc>
            </a:pPr>
            <a:endParaRPr lang="de-DE" sz="3200" b="1" dirty="0" smtClean="0">
              <a:solidFill>
                <a:srgbClr val="004466"/>
              </a:solidFill>
              <a:latin typeface="Arial" pitchFamily="34" charset="0"/>
            </a:endParaRPr>
          </a:p>
          <a:p>
            <a:pPr>
              <a:lnSpc>
                <a:spcPct val="190000"/>
              </a:lnSpc>
            </a:pPr>
            <a:endParaRPr lang="en-US" sz="3200" dirty="0" smtClean="0">
              <a:solidFill>
                <a:srgbClr val="004466"/>
              </a:solidFill>
            </a:endParaRPr>
          </a:p>
          <a:p>
            <a:endParaRPr lang="en-US" sz="2400" dirty="0">
              <a:solidFill>
                <a:srgbClr val="004466"/>
              </a:solidFill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1469886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DE" sz="2800" b="1" dirty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</a:rPr>
              <a:t>The role of grain procurement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</a:rPr>
              <a:t> in understanding regional variations of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</a:rPr>
              <a:t>1933 Holodomor losses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</a:endParaRPr>
          </a:p>
          <a:p>
            <a:endParaRPr lang="en-US" sz="2400" b="1" dirty="0" smtClean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</a:rPr>
              <a:t>Nataliia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</a:rPr>
              <a:t>Levchuk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</a:endParaRPr>
          </a:p>
          <a:p>
            <a:endParaRPr lang="en-US" sz="2400" b="1" baseline="30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</a:rPr>
              <a:t>Ptoukha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</a:rPr>
              <a:t> Institute of  Demography and Social Studies, Kyiv</a:t>
            </a:r>
          </a:p>
          <a:p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5" name="Рисунок 8" descr="D:\SPH\Голодомор\1511116-Press-281115\лого_круг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23" y="-6345"/>
            <a:ext cx="1320756" cy="12350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9947" y="5629995"/>
            <a:ext cx="7817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Danyliw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Research Seminar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Ottawa, 8-10 October, 2018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0963"/>
            <a:ext cx="9144000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600" b="1" dirty="0" smtClean="0">
                <a:solidFill>
                  <a:srgbClr val="3333CC"/>
                </a:solidFill>
                <a:latin typeface="Arial" pitchFamily="34" charset="0"/>
              </a:rPr>
              <a:t>Dynamics of planned procurement quotas: </a:t>
            </a:r>
            <a:r>
              <a:rPr lang="en-US" sz="2600" b="1" dirty="0" err="1" smtClean="0">
                <a:solidFill>
                  <a:srgbClr val="3333CC"/>
                </a:solidFill>
                <a:latin typeface="Arial" pitchFamily="34" charset="0"/>
              </a:rPr>
              <a:t>raion</a:t>
            </a:r>
            <a:r>
              <a:rPr lang="en-US" sz="2600" b="1" dirty="0" smtClean="0">
                <a:solidFill>
                  <a:srgbClr val="3333CC"/>
                </a:solidFill>
                <a:latin typeface="Arial" pitchFamily="34" charset="0"/>
              </a:rPr>
              <a:t>-level  </a:t>
            </a:r>
            <a:endParaRPr lang="en-GB" sz="24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293213" y="4486405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pic>
        <p:nvPicPr>
          <p:cNvPr id="4" name="Рисунок 9" descr="new_ratio_plan_procure_1931-32_1930-3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06763"/>
            <a:ext cx="4646140" cy="3650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-82380" y="4357325"/>
            <a:ext cx="4572000" cy="7540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Planned quotas:  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1931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relative to </a:t>
            </a:r>
            <a:r>
              <a:rPr lang="en-U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1930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4754" y="5412509"/>
            <a:ext cx="4904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Increase in quotas - in red</a:t>
            </a:r>
          </a:p>
          <a:p>
            <a:r>
              <a:rPr lang="en-US" sz="22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Decrease in quotas - in blue</a:t>
            </a:r>
            <a:endParaRPr lang="ru-RU" sz="2200" b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0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0963"/>
            <a:ext cx="9144000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600" b="1" dirty="0" smtClean="0">
                <a:solidFill>
                  <a:srgbClr val="3333CC"/>
                </a:solidFill>
                <a:latin typeface="Arial" pitchFamily="34" charset="0"/>
              </a:rPr>
              <a:t>Dynamics of planned procurement quotas: </a:t>
            </a:r>
            <a:r>
              <a:rPr lang="en-US" sz="2600" b="1" dirty="0" err="1" smtClean="0">
                <a:solidFill>
                  <a:srgbClr val="3333CC"/>
                </a:solidFill>
                <a:latin typeface="Arial" pitchFamily="34" charset="0"/>
              </a:rPr>
              <a:t>raion</a:t>
            </a:r>
            <a:r>
              <a:rPr lang="en-US" sz="2600" b="1" dirty="0" smtClean="0">
                <a:solidFill>
                  <a:srgbClr val="3333CC"/>
                </a:solidFill>
                <a:latin typeface="Arial" pitchFamily="34" charset="0"/>
              </a:rPr>
              <a:t>-level  </a:t>
            </a:r>
            <a:endParaRPr lang="en-GB" sz="24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293213" y="4486405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pic>
        <p:nvPicPr>
          <p:cNvPr id="4" name="Рисунок 9" descr="new_ratio_plan_procure_1931-32_1930-3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06763"/>
            <a:ext cx="4646140" cy="3650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Рисунок 6" descr="new_ratio_plan_procure_1932-33_1931-3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139" y="706763"/>
            <a:ext cx="4497861" cy="3650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-82380" y="4357325"/>
            <a:ext cx="4572000" cy="7540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Planned quotas:  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1931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relative to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1930 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7469" y="4324819"/>
            <a:ext cx="4003589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Planned quotas: 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1932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relative to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1931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4754" y="5412509"/>
            <a:ext cx="4904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Increase in quotas - in red</a:t>
            </a:r>
          </a:p>
          <a:p>
            <a:r>
              <a:rPr lang="en-US" sz="22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Decrease in quotas - in blue</a:t>
            </a:r>
            <a:endParaRPr lang="ru-RU" sz="2200" b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0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0963"/>
            <a:ext cx="9144000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600" b="1" dirty="0" smtClean="0">
                <a:solidFill>
                  <a:srgbClr val="3333CC"/>
                </a:solidFill>
                <a:latin typeface="Arial" pitchFamily="34" charset="0"/>
              </a:rPr>
              <a:t>Fulfillment of planned quotas: </a:t>
            </a:r>
            <a:r>
              <a:rPr lang="en-US" sz="2600" b="1" dirty="0" err="1" smtClean="0">
                <a:solidFill>
                  <a:srgbClr val="3333CC"/>
                </a:solidFill>
                <a:latin typeface="Arial" pitchFamily="34" charset="0"/>
              </a:rPr>
              <a:t>raion</a:t>
            </a:r>
            <a:r>
              <a:rPr lang="en-US" sz="2600" b="1" dirty="0" smtClean="0">
                <a:solidFill>
                  <a:srgbClr val="3333CC"/>
                </a:solidFill>
                <a:latin typeface="Arial" pitchFamily="34" charset="0"/>
              </a:rPr>
              <a:t>-level </a:t>
            </a:r>
            <a:endParaRPr lang="en-GB" sz="24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614488" y="3176588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pic>
        <p:nvPicPr>
          <p:cNvPr id="6" name="Рисунок 3" descr="new_1930-31_procure_fulfi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763"/>
            <a:ext cx="4572000" cy="28968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Рисунок 2" descr="new_1932-33_procure_fulfil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706763"/>
            <a:ext cx="4572000" cy="28968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697175" y="810004"/>
            <a:ext cx="8130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1932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5272" y="810006"/>
            <a:ext cx="8130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1930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78141" y="4454513"/>
            <a:ext cx="2690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fulfilled – in red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Fulfilled – in blue</a:t>
            </a: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0" y="3603625"/>
            <a:ext cx="4571999" cy="325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95047" y="3764271"/>
            <a:ext cx="8130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1931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4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060450" y="16474"/>
            <a:ext cx="8083550" cy="846648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Multilevel model </a:t>
            </a:r>
            <a:endParaRPr lang="en-GB" sz="28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614488" y="3176588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060450" cy="6858000"/>
          </a:xfrm>
          <a:prstGeom prst="rect">
            <a:avLst/>
          </a:prstGeom>
          <a:solidFill>
            <a:srgbClr val="0044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sz="2400"/>
          </a:p>
        </p:txBody>
      </p:sp>
      <p:sp>
        <p:nvSpPr>
          <p:cNvPr id="3" name="TextBox 2"/>
          <p:cNvSpPr txBox="1"/>
          <p:nvPr/>
        </p:nvSpPr>
        <p:spPr>
          <a:xfrm>
            <a:off x="1194098" y="1032734"/>
            <a:ext cx="769171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Two-level structure: </a:t>
            </a: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Level 1: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n=391</a:t>
            </a: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Level 2: oblast, n=8</a:t>
            </a: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Dependent variable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excess deaths in 1933</a:t>
            </a: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‘Empty’ two-level model (without explanatory variables with fixed intercept)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Random intercept model with explanatory variables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0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060450" y="16474"/>
            <a:ext cx="8083550" cy="846648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Multilevel model </a:t>
            </a:r>
            <a:endParaRPr lang="en-GB" sz="28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614488" y="3176588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060450" cy="6858000"/>
          </a:xfrm>
          <a:prstGeom prst="rect">
            <a:avLst/>
          </a:prstGeom>
          <a:solidFill>
            <a:srgbClr val="0044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sz="2400"/>
          </a:p>
        </p:txBody>
      </p:sp>
      <p:sp>
        <p:nvSpPr>
          <p:cNvPr id="3" name="TextBox 2"/>
          <p:cNvSpPr txBox="1"/>
          <p:nvPr/>
        </p:nvSpPr>
        <p:spPr>
          <a:xfrm>
            <a:off x="1232648" y="1035615"/>
            <a:ext cx="75303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Variables significantly associated with 1933 excess mortality:</a:t>
            </a: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Proportion of Ukrainians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Collectivization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Proportion of land used for wheat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1931 actual grain procurements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Fulfillment of 1931 grain procurement plan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1932 actual grain procurements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Fines in kind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1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" y="16474"/>
            <a:ext cx="9144000" cy="661258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>
                <a:solidFill>
                  <a:srgbClr val="3333CC"/>
                </a:solidFill>
                <a:latin typeface="Arial" pitchFamily="34" charset="0"/>
              </a:rPr>
              <a:t>Multilevel model </a:t>
            </a:r>
            <a:endParaRPr lang="en-GB" sz="24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614488" y="3176588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403631"/>
              </p:ext>
            </p:extLst>
          </p:nvPr>
        </p:nvGraphicFramePr>
        <p:xfrm>
          <a:off x="333486" y="856531"/>
          <a:ext cx="5663588" cy="5323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261"/>
                <a:gridCol w="2332327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Coef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7790">
                <a:tc gridSpan="2"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Dependent variable – 1933 excess deaths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779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Raion</a:t>
                      </a:r>
                      <a:r>
                        <a:rPr lang="en-US" sz="1800" b="1" i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-level </a:t>
                      </a: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variables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54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Ukrainians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106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***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429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Collectivization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*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0.099**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6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Crop area used for wheat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0.236***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54127">
                <a:tc>
                  <a:txBody>
                    <a:bodyPr/>
                    <a:lstStyle/>
                    <a:p>
                      <a:endParaRPr lang="en-US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92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1931 actual grain procurements per capita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0.007*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92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Fulfillment of 1931 grain procurement plan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0.154***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92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1932 actual grain procurements per capita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0.256*** 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779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Oblast-level </a:t>
                      </a: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variables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95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Fines in kind (food fines)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0.172**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05945" y="1332306"/>
            <a:ext cx="32939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% of variance in 1933 excess deaths  explained by differences between oblasts:</a:t>
            </a:r>
          </a:p>
          <a:p>
            <a:pPr algn="l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27.3% in ‘empty’ model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9.5% in final model</a:t>
            </a:r>
          </a:p>
          <a:p>
            <a:pPr algn="l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ur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variables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explain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41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original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variance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in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1933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excess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mortality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1047750" cy="6858000"/>
          </a:xfrm>
          <a:prstGeom prst="rect">
            <a:avLst/>
          </a:prstGeom>
          <a:solidFill>
            <a:srgbClr val="0044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sz="2400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1047750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1041400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662113" y="3081338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0" y="207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0" name="Прямоугольник 8"/>
          <p:cNvSpPr/>
          <p:nvPr/>
        </p:nvSpPr>
        <p:spPr>
          <a:xfrm>
            <a:off x="1573479" y="2892571"/>
            <a:ext cx="6252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Thank you!</a:t>
            </a:r>
            <a:endParaRPr lang="uk-UA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6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12700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662113" y="3081338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0" y="207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3130475" y="5605457"/>
            <a:ext cx="5885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he highest  excess deaths are mostly found in the forest-steppe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raions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of central Ukraine</a:t>
            </a: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E:\Levchuk\Golodomor\Holod-x\2018\Raions\RAIONY\Maps\gallery\Losses\new_loss_raion_per1000_rural_re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416" y="621322"/>
            <a:ext cx="6515584" cy="4585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371411" y="119611"/>
            <a:ext cx="677258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300" b="1" dirty="0">
                <a:solidFill>
                  <a:srgbClr val="3333CC"/>
                </a:solidFill>
                <a:latin typeface="Arial" pitchFamily="34" charset="0"/>
              </a:rPr>
              <a:t>1933 </a:t>
            </a:r>
            <a:r>
              <a:rPr lang="en-US" sz="2300" b="1" dirty="0">
                <a:solidFill>
                  <a:srgbClr val="3333CC"/>
                </a:solidFill>
                <a:latin typeface="Arial" pitchFamily="34" charset="0"/>
              </a:rPr>
              <a:t>DIRECT FAMINE  LOSSES: </a:t>
            </a:r>
            <a:r>
              <a:rPr lang="en-US" sz="2300" b="1" dirty="0" smtClean="0">
                <a:solidFill>
                  <a:srgbClr val="3333CC"/>
                </a:solidFill>
                <a:latin typeface="Arial" pitchFamily="34" charset="0"/>
              </a:rPr>
              <a:t>391 </a:t>
            </a:r>
            <a:r>
              <a:rPr lang="en-US" sz="2300" b="1" dirty="0" err="1" smtClean="0">
                <a:solidFill>
                  <a:srgbClr val="3333CC"/>
                </a:solidFill>
                <a:latin typeface="Arial" pitchFamily="34" charset="0"/>
              </a:rPr>
              <a:t>raions</a:t>
            </a:r>
            <a:endParaRPr lang="en-GB" sz="2300" b="1" dirty="0">
              <a:solidFill>
                <a:srgbClr val="003366"/>
              </a:solidFill>
              <a:latin typeface="Arial" pitchFamily="34" charset="0"/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2" y="114938"/>
            <a:ext cx="1905000" cy="120967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93515"/>
            <a:ext cx="2810297" cy="226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851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2800693" y="0"/>
            <a:ext cx="6343305" cy="666750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HOT SPOT ANALYSIS  </a:t>
            </a:r>
            <a:endParaRPr lang="en-GB" sz="28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1190625" y="4086225"/>
            <a:ext cx="702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uk-UA" sz="2400" b="1">
              <a:latin typeface="Arial" pitchFamily="34" charset="0"/>
            </a:endParaRPr>
          </a:p>
        </p:txBody>
      </p:sp>
      <p:sp>
        <p:nvSpPr>
          <p:cNvPr id="1035" name="Rectangle 21"/>
          <p:cNvSpPr>
            <a:spLocks noChangeArrowheads="1"/>
          </p:cNvSpPr>
          <p:nvPr/>
        </p:nvSpPr>
        <p:spPr bwMode="auto">
          <a:xfrm>
            <a:off x="4460431" y="528251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200" dirty="0" smtClean="0">
                <a:latin typeface="Calibri" pitchFamily="34" charset="0"/>
                <a:cs typeface="Times New Roman" pitchFamily="18" charset="0"/>
              </a:rPr>
              <a:t>.</a:t>
            </a:r>
            <a:endParaRPr lang="uk-UA" dirty="0"/>
          </a:p>
        </p:txBody>
      </p:sp>
      <p:sp>
        <p:nvSpPr>
          <p:cNvPr id="1036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03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041" name="Rectangle 28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12" name="Рисунок 11" descr="https://screenshotscdn.firefoxusercontent.com/images/84fe73e1-b424-4320-b561-b810275e57c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694" y="691565"/>
            <a:ext cx="6332220" cy="4304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4"/>
          <a:stretch>
            <a:fillRect/>
          </a:stretch>
        </p:blipFill>
        <p:spPr>
          <a:xfrm>
            <a:off x="75305" y="4216998"/>
            <a:ext cx="4385126" cy="2458107"/>
          </a:xfrm>
          <a:prstGeom prst="rect">
            <a:avLst/>
          </a:prstGeom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25592"/>
            <a:ext cx="1905000" cy="12096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00694" y="5201059"/>
            <a:ext cx="62175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Hot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spots (clusters of highest mortality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Kyiv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Kharkiv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and partly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Vinnytsia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oblasts. 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Cold spots (clusters </a:t>
            </a:r>
            <a:r>
              <a:rPr lang="en-US" sz="20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of low </a:t>
            </a:r>
            <a:r>
              <a:rPr lang="en-US" sz="20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mortality) : </a:t>
            </a:r>
            <a:r>
              <a:rPr lang="en-US" sz="2000" b="1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Chernihiv</a:t>
            </a:r>
            <a:r>
              <a:rPr lang="en-US" sz="20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, Donetsk and </a:t>
            </a:r>
            <a:r>
              <a:rPr lang="en-US" sz="2000" b="1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Vinnytsia</a:t>
            </a:r>
            <a:r>
              <a:rPr lang="en-US" sz="20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oblasts.  </a:t>
            </a:r>
            <a:endParaRPr lang="ru-RU" sz="2000" b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4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889000" cy="6858000"/>
          </a:xfrm>
          <a:prstGeom prst="rect">
            <a:avLst/>
          </a:prstGeom>
          <a:solidFill>
            <a:srgbClr val="0044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029" name="Line 3"/>
          <p:cNvSpPr>
            <a:spLocks noChangeShapeType="1"/>
          </p:cNvSpPr>
          <p:nvPr/>
        </p:nvSpPr>
        <p:spPr bwMode="auto">
          <a:xfrm>
            <a:off x="793750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901700" y="0"/>
            <a:ext cx="8242300" cy="825500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The role of grain procurements:</a:t>
            </a:r>
          </a:p>
          <a:p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two perspectives   </a:t>
            </a:r>
            <a:endParaRPr lang="en-GB" sz="28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 flipH="1">
            <a:off x="854231" y="0"/>
            <a:ext cx="34769" cy="6704012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1190625" y="4086225"/>
            <a:ext cx="702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uk-UA" sz="24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5" name="Rectangle 21"/>
          <p:cNvSpPr>
            <a:spLocks noChangeArrowheads="1"/>
          </p:cNvSpPr>
          <p:nvPr/>
        </p:nvSpPr>
        <p:spPr bwMode="auto">
          <a:xfrm>
            <a:off x="4460431" y="528251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2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036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103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1041" name="Rectangle 28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8225" y="1337966"/>
            <a:ext cx="79692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eaLnBrk="1" fontAlgn="b" hangingPunct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The scale and intensity of the 1932-33 Famine were determined exclusively by grain procurements. 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number of losses due to the Famine is associated with the amount of grain confiscated by state and the contribution of a region to the total grain collection.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fontAlgn="b" hangingPunct="1"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 eaLnBrk="1" fontAlgn="b" hangingPunct="1">
              <a:buFont typeface="Wingdings" panose="05000000000000000000" pitchFamily="2" charset="2"/>
              <a:buChar char="§"/>
            </a:pPr>
            <a:endParaRPr lang="en-US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 eaLnBrk="1" fontAlgn="b" hangingPunct="1"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 eaLnBrk="1" fontAlgn="b" hangingPunct="1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grain procurement factor played an important role in the Famine of early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mid-1932 but since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late 1932 and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1933 the situation changed.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Holodomor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an accident resulted from grain procurements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politically engineered attack to suppress Ukrainian nationalism and peasant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opposition.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l" eaLnBrk="1" fontAlgn="b" hangingPunct="1"/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02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889000" cy="6858000"/>
          </a:xfrm>
          <a:prstGeom prst="rect">
            <a:avLst/>
          </a:prstGeom>
          <a:solidFill>
            <a:srgbClr val="0044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sz="2400"/>
          </a:p>
        </p:txBody>
      </p:sp>
      <p:sp>
        <p:nvSpPr>
          <p:cNvPr id="1029" name="Line 3"/>
          <p:cNvSpPr>
            <a:spLocks noChangeShapeType="1"/>
          </p:cNvSpPr>
          <p:nvPr/>
        </p:nvSpPr>
        <p:spPr bwMode="auto">
          <a:xfrm>
            <a:off x="793750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901700" y="0"/>
            <a:ext cx="8242300" cy="825500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Objective and research question  </a:t>
            </a:r>
            <a:endParaRPr lang="en-GB" sz="28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 flipH="1">
            <a:off x="854231" y="0"/>
            <a:ext cx="34769" cy="6704012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1190625" y="4086225"/>
            <a:ext cx="702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uk-UA" sz="2400" b="1">
              <a:latin typeface="Arial" pitchFamily="34" charset="0"/>
            </a:endParaRPr>
          </a:p>
        </p:txBody>
      </p:sp>
      <p:sp>
        <p:nvSpPr>
          <p:cNvPr id="1035" name="Rectangle 21"/>
          <p:cNvSpPr>
            <a:spLocks noChangeArrowheads="1"/>
          </p:cNvSpPr>
          <p:nvPr/>
        </p:nvSpPr>
        <p:spPr bwMode="auto">
          <a:xfrm>
            <a:off x="4460431" y="528251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200" dirty="0" smtClean="0">
                <a:latin typeface="Calibri" pitchFamily="34" charset="0"/>
                <a:cs typeface="Times New Roman" pitchFamily="18" charset="0"/>
              </a:rPr>
              <a:t>.</a:t>
            </a:r>
            <a:endParaRPr lang="uk-UA" dirty="0"/>
          </a:p>
        </p:txBody>
      </p:sp>
      <p:sp>
        <p:nvSpPr>
          <p:cNvPr id="1036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03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041" name="Rectangle 28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1038225" y="1165519"/>
            <a:ext cx="7969250" cy="415498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457200" indent="-457200" algn="l"/>
            <a:r>
              <a:rPr lang="en-US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Objective: </a:t>
            </a:r>
            <a:endParaRPr lang="en-US" sz="2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182563" algn="l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examine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role of grain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procurements and other possible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determinants of regional differences in the 1933 Holodomor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losses within Ukraine</a:t>
            </a:r>
          </a:p>
          <a:p>
            <a:pPr marL="182563" algn="l"/>
            <a:endParaRPr lang="en-US" sz="22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Research question: </a:t>
            </a:r>
            <a:endParaRPr lang="en-US" sz="22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dirty="0" smtClean="0">
                <a:latin typeface="Arial" panose="020B0604020202020204" pitchFamily="34" charset="0"/>
                <a:cs typeface="Arial" pitchFamily="34" charset="0"/>
              </a:rPr>
              <a:t>  What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factors may have contributed to regional variations in 1933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excess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mortality?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H: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regional differences in Famine-induced mortality are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explained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the grain procurements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" y="0"/>
            <a:ext cx="9144000" cy="626076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600" b="1" dirty="0" smtClean="0">
                <a:solidFill>
                  <a:srgbClr val="3333CC"/>
                </a:solidFill>
                <a:latin typeface="Arial" pitchFamily="34" charset="0"/>
              </a:rPr>
              <a:t>DATA </a:t>
            </a:r>
            <a:endParaRPr lang="en-GB" sz="24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614488" y="3176588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229504"/>
              </p:ext>
            </p:extLst>
          </p:nvPr>
        </p:nvGraphicFramePr>
        <p:xfrm>
          <a:off x="177501" y="835049"/>
          <a:ext cx="8788999" cy="5957466"/>
        </p:xfrm>
        <a:graphic>
          <a:graphicData uri="http://schemas.openxmlformats.org/drawingml/2006/table">
            <a:tbl>
              <a:tblPr firstRow="1" firstCol="1" bandRow="1"/>
              <a:tblGrid>
                <a:gridCol w="4816770"/>
                <a:gridCol w="1851607"/>
                <a:gridCol w="1124536"/>
                <a:gridCol w="996086"/>
              </a:tblGrid>
              <a:tr h="3093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Range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(min-max)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12511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Outcome variable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1933 rural excess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deaths, by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raion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0.001- 0.540</a:t>
                      </a:r>
                      <a:endParaRPr lang="en-US" sz="1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2665" marR="42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0.145</a:t>
                      </a:r>
                      <a:endParaRPr lang="en-US" sz="1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2665" marR="42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391</a:t>
                      </a:r>
                      <a:endParaRPr lang="en-US" sz="1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2665" marR="42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1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665" marR="42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665" marR="42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665" marR="42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665" marR="42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46877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Explanatory 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variables, level 1 (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raion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5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Density of rural 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population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Jan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. 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</a:t>
                      </a:r>
                      <a:r>
                        <a:rPr lang="en-US" sz="1800" b="0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st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,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1933</a:t>
                      </a:r>
                      <a:endParaRPr lang="en-US" sz="18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2665" marR="42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0.14 – 1.159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0.604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391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5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 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Ukrainians, 1926</a:t>
                      </a:r>
                      <a:endParaRPr lang="en-US" sz="18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2665" marR="42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0.015 -0.996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0.846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391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 collectivization, Oct.-Dec. 1932</a:t>
                      </a:r>
                      <a:endParaRPr lang="en-US" sz="1800" b="0" dirty="0" smtClean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0.157 – 1.000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0.713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391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Planned grain procurements, 1931 relative to 1930</a:t>
                      </a:r>
                      <a:endParaRPr lang="ru-RU" sz="18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0.070 – 7.000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1.345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374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Planned grain procurements, 1932 relative to1930</a:t>
                      </a:r>
                      <a:endParaRPr lang="ru-RU" sz="18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0.060 – 3.150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0.681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374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1930 grain procurement plan per capita, tons</a:t>
                      </a:r>
                      <a:endParaRPr lang="ru-RU" sz="18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0.005 – 1.479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0.303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372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1931 grain procurement plan per capita, tons</a:t>
                      </a:r>
                      <a:endParaRPr lang="ru-RU" sz="18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0.003 – 1.455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0.314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373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1932 grain procurement plan per capita, tons</a:t>
                      </a:r>
                      <a:endParaRPr lang="ru-RU" sz="18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0.007 – 1.114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0.209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386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" y="0"/>
            <a:ext cx="9144000" cy="626076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600" b="1" dirty="0" smtClean="0">
                <a:solidFill>
                  <a:srgbClr val="3333CC"/>
                </a:solidFill>
                <a:latin typeface="Arial" pitchFamily="34" charset="0"/>
              </a:rPr>
              <a:t>DATA </a:t>
            </a:r>
            <a:endParaRPr lang="en-GB" sz="24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614488" y="3176588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484318"/>
              </p:ext>
            </p:extLst>
          </p:nvPr>
        </p:nvGraphicFramePr>
        <p:xfrm>
          <a:off x="177501" y="676389"/>
          <a:ext cx="8806352" cy="6051084"/>
        </p:xfrm>
        <a:graphic>
          <a:graphicData uri="http://schemas.openxmlformats.org/drawingml/2006/table">
            <a:tbl>
              <a:tblPr firstRow="1" firstCol="1" bandRow="1"/>
              <a:tblGrid>
                <a:gridCol w="4816771"/>
                <a:gridCol w="1868959"/>
                <a:gridCol w="1124536"/>
                <a:gridCol w="996086"/>
              </a:tblGrid>
              <a:tr h="4326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Range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(min-max)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31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1930 actual grain procurements per capita, tons</a:t>
                      </a: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0.006 – 1.647</a:t>
                      </a: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0.295</a:t>
                      </a:r>
                      <a:endParaRPr lang="ru-RU" sz="17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384</a:t>
                      </a:r>
                      <a:endParaRPr lang="ru-RU" sz="17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1931 actual grain procurements per capita, tons</a:t>
                      </a: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0.006 – 1.371</a:t>
                      </a:r>
                      <a:endParaRPr lang="ru-RU" sz="17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0.285</a:t>
                      </a:r>
                      <a:endParaRPr lang="ru-RU" sz="17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384</a:t>
                      </a:r>
                      <a:endParaRPr lang="ru-RU" sz="17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4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1932 actual grain procurements per capita, tons</a:t>
                      </a: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0.008 – 0.913</a:t>
                      </a: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0.170</a:t>
                      </a:r>
                      <a:endParaRPr lang="ru-RU" sz="17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386</a:t>
                      </a:r>
                      <a:endParaRPr lang="ru-RU" sz="17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Fulfillment of 1930 grain procurement plan</a:t>
                      </a: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0.633 – 1.888</a:t>
                      </a: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1.013</a:t>
                      </a: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373</a:t>
                      </a: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Fulfillment of 1931 grain procurement plan</a:t>
                      </a: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0.579 – 2.010</a:t>
                      </a: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0.947</a:t>
                      </a:r>
                      <a:endParaRPr lang="ru-RU" sz="17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373</a:t>
                      </a:r>
                      <a:endParaRPr lang="ru-RU" sz="17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Fulfillment of 1932 grain procurement plan</a:t>
                      </a: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0.218 – 1.170</a:t>
                      </a: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0.894</a:t>
                      </a:r>
                      <a:endParaRPr lang="ru-RU" sz="17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386</a:t>
                      </a:r>
                      <a:endParaRPr lang="ru-RU" sz="17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9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Crop area used for wheat, 1932</a:t>
                      </a: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0.001 -0.520</a:t>
                      </a: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0.223</a:t>
                      </a: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386</a:t>
                      </a: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Wheat crop area for independent farmers, 1932 </a:t>
                      </a: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0.000 -0.815</a:t>
                      </a: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0.183</a:t>
                      </a:r>
                      <a:endParaRPr lang="ru-RU" sz="17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386</a:t>
                      </a:r>
                      <a:endParaRPr lang="ru-RU" sz="17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Wheat crop area for collective farms, 1932</a:t>
                      </a: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0.179 – 0.998</a:t>
                      </a: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0.727</a:t>
                      </a: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386</a:t>
                      </a:r>
                      <a:endParaRPr lang="ru-RU" sz="17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Wheat crop area for state farms, 1932 </a:t>
                      </a: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0.000 – 0.805</a:t>
                      </a: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0.089</a:t>
                      </a: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386</a:t>
                      </a:r>
                      <a:endParaRPr lang="ru-RU" sz="17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2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Black board index</a:t>
                      </a:r>
                      <a:endParaRPr lang="ru-RU" sz="17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0.000 – 1.000</a:t>
                      </a: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0.500</a:t>
                      </a: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391</a:t>
                      </a:r>
                      <a:endParaRPr lang="ru-RU" sz="17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Distance from the </a:t>
                      </a:r>
                      <a:r>
                        <a:rPr lang="en-US" sz="17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raion</a:t>
                      </a:r>
                      <a:r>
                        <a:rPr lang="en-US" sz="17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center to the nearest railway station, </a:t>
                      </a:r>
                      <a:r>
                        <a:rPr lang="en-US" sz="17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ln</a:t>
                      </a:r>
                      <a:endParaRPr lang="ru-RU" sz="1700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0.000 – 4.718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2.468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325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02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" y="0"/>
            <a:ext cx="9144000" cy="626076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600" b="1" dirty="0" smtClean="0">
                <a:solidFill>
                  <a:srgbClr val="3333CC"/>
                </a:solidFill>
                <a:latin typeface="Arial" pitchFamily="34" charset="0"/>
              </a:rPr>
              <a:t>DATA </a:t>
            </a:r>
            <a:endParaRPr lang="en-GB" sz="24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614488" y="3176588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044928"/>
              </p:ext>
            </p:extLst>
          </p:nvPr>
        </p:nvGraphicFramePr>
        <p:xfrm>
          <a:off x="177501" y="835049"/>
          <a:ext cx="8806352" cy="4286774"/>
        </p:xfrm>
        <a:graphic>
          <a:graphicData uri="http://schemas.openxmlformats.org/drawingml/2006/table">
            <a:tbl>
              <a:tblPr firstRow="1" firstCol="1" bandRow="1"/>
              <a:tblGrid>
                <a:gridCol w="4816771"/>
                <a:gridCol w="1868959"/>
                <a:gridCol w="1124536"/>
                <a:gridCol w="996086"/>
              </a:tblGrid>
              <a:tr h="3093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Range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(min-max)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7559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Level 2 variables   (oblast)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2665" marR="42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2665" marR="42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2665" marR="426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ID of region (oblast)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1 - 8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391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4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Rail network density per km</a:t>
                      </a:r>
                      <a:r>
                        <a:rPr lang="en-US" sz="1600" baseline="30000">
                          <a:effectLst/>
                          <a:latin typeface="Arial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en-US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,1928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0.024 -0.046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0.031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391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error acts per 1,000 peasants, October 1931-March 1932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0.028 – 0.091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0.051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Fines in kind per 1,000 peasants, December 1932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0.008 – 0.557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0.194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391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5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Brigades requisitioning grain from independent farmers per 1,000 peasants, December 1932 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0.019 – 0.084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0.047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331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Persons arrested for sabotage and resistance to grain procurements per 1,000 peasants, January 11 1933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0.492 – 1.221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0.774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391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9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060450" y="16474"/>
            <a:ext cx="8083550" cy="846648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600" b="1" dirty="0" smtClean="0">
                <a:solidFill>
                  <a:srgbClr val="3333CC"/>
                </a:solidFill>
                <a:latin typeface="Arial" pitchFamily="34" charset="0"/>
              </a:rPr>
              <a:t>Dynamics of</a:t>
            </a:r>
            <a:r>
              <a:rPr lang="uk-UA" sz="2600" b="1" dirty="0" smtClean="0">
                <a:solidFill>
                  <a:srgbClr val="3333CC"/>
                </a:solidFill>
                <a:latin typeface="Arial" pitchFamily="34" charset="0"/>
              </a:rPr>
              <a:t> </a:t>
            </a:r>
            <a:r>
              <a:rPr lang="en-US" sz="2600" b="1" dirty="0" smtClean="0">
                <a:solidFill>
                  <a:srgbClr val="3333CC"/>
                </a:solidFill>
                <a:latin typeface="Arial" pitchFamily="34" charset="0"/>
              </a:rPr>
              <a:t>grain procurement quotas: Ukraine</a:t>
            </a:r>
            <a:endParaRPr lang="en-GB" sz="24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614488" y="3176588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766807"/>
              </p:ext>
            </p:extLst>
          </p:nvPr>
        </p:nvGraphicFramePr>
        <p:xfrm>
          <a:off x="1171574" y="1364761"/>
          <a:ext cx="7896226" cy="3445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7576"/>
                <a:gridCol w="981075"/>
                <a:gridCol w="1314450"/>
                <a:gridCol w="2143125"/>
              </a:tblGrid>
              <a:tr h="3816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67871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procurements, compared</a:t>
                      </a:r>
                      <a:r>
                        <a:rPr lang="en-U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previous year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+9%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-35% (final plan)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69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54101">
                <a:tc>
                  <a:txBody>
                    <a:bodyPr/>
                    <a:lstStyle/>
                    <a:p>
                      <a:endParaRPr lang="en-US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  <a:r>
                        <a:rPr lang="en-U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</a:t>
                      </a: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rocurements, compared</a:t>
                      </a:r>
                      <a:r>
                        <a:rPr lang="en-U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previous year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Almost the same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-45%</a:t>
                      </a:r>
                    </a:p>
                  </a:txBody>
                  <a:tcPr/>
                </a:tc>
              </a:tr>
              <a:tr h="3869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7871">
                <a:tc>
                  <a:txBody>
                    <a:bodyPr/>
                    <a:lstStyle/>
                    <a:p>
                      <a:endParaRPr lang="en-US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Actual/planned: </a:t>
                      </a:r>
                      <a:r>
                        <a:rPr lang="en-U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fulfillment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 of initial plan</a:t>
                      </a:r>
                    </a:p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of final plan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060450" cy="6858000"/>
          </a:xfrm>
          <a:prstGeom prst="rect">
            <a:avLst/>
          </a:prstGeom>
          <a:solidFill>
            <a:srgbClr val="0044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33366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28182</TotalTime>
  <Words>985</Words>
  <Application>Microsoft Office PowerPoint</Application>
  <PresentationFormat>Экран (4:3)</PresentationFormat>
  <Paragraphs>272</Paragraphs>
  <Slides>16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Blank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MPI for Demographic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Leek, Silvia</dc:creator>
  <cp:lastModifiedBy>Natalia</cp:lastModifiedBy>
  <cp:revision>1778</cp:revision>
  <cp:lastPrinted>2018-05-24T18:07:09Z</cp:lastPrinted>
  <dcterms:created xsi:type="dcterms:W3CDTF">2005-05-18T11:59:22Z</dcterms:created>
  <dcterms:modified xsi:type="dcterms:W3CDTF">2018-11-06T13:56:07Z</dcterms:modified>
</cp:coreProperties>
</file>