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8"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7" d="100"/>
          <a:sy n="127"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1456789-7F6F-4530-B5E3-CFBD3D50E7E1}"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57800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1456789-7F6F-4530-B5E3-CFBD3D50E7E1}"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10197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1456789-7F6F-4530-B5E3-CFBD3D50E7E1}"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27608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1456789-7F6F-4530-B5E3-CFBD3D50E7E1}"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22952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456789-7F6F-4530-B5E3-CFBD3D50E7E1}" type="datetimeFigureOut">
              <a:rPr lang="ru-RU" smtClean="0"/>
              <a:t>11.11.2019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184730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1456789-7F6F-4530-B5E3-CFBD3D50E7E1}" type="datetimeFigureOut">
              <a:rPr lang="ru-RU" smtClean="0"/>
              <a:t>11.11.2019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82190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1456789-7F6F-4530-B5E3-CFBD3D50E7E1}" type="datetimeFigureOut">
              <a:rPr lang="ru-RU" smtClean="0"/>
              <a:t>11.11.2019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35857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1456789-7F6F-4530-B5E3-CFBD3D50E7E1}" type="datetimeFigureOut">
              <a:rPr lang="ru-RU" smtClean="0"/>
              <a:t>11.11.2019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195153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456789-7F6F-4530-B5E3-CFBD3D50E7E1}" type="datetimeFigureOut">
              <a:rPr lang="ru-RU" smtClean="0"/>
              <a:t>11.11.2019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29738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1456789-7F6F-4530-B5E3-CFBD3D50E7E1}" type="datetimeFigureOut">
              <a:rPr lang="ru-RU" smtClean="0"/>
              <a:t>11.11.2019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406634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1456789-7F6F-4530-B5E3-CFBD3D50E7E1}" type="datetimeFigureOut">
              <a:rPr lang="ru-RU" smtClean="0"/>
              <a:t>11.11.2019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F0471F-B9B9-47A8-B40C-FD800CBED8BB}" type="slidenum">
              <a:rPr lang="ru-RU" smtClean="0"/>
              <a:t>‹N°›</a:t>
            </a:fld>
            <a:endParaRPr lang="ru-RU"/>
          </a:p>
        </p:txBody>
      </p:sp>
    </p:spTree>
    <p:extLst>
      <p:ext uri="{BB962C8B-B14F-4D97-AF65-F5344CB8AC3E}">
        <p14:creationId xmlns:p14="http://schemas.microsoft.com/office/powerpoint/2010/main" val="2047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56789-7F6F-4530-B5E3-CFBD3D50E7E1}" type="datetimeFigureOut">
              <a:rPr lang="ru-RU" smtClean="0"/>
              <a:t>11.11.2019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0471F-B9B9-47A8-B40C-FD800CBED8BB}" type="slidenum">
              <a:rPr lang="ru-RU" smtClean="0"/>
              <a:t>‹N°›</a:t>
            </a:fld>
            <a:endParaRPr lang="ru-RU"/>
          </a:p>
        </p:txBody>
      </p:sp>
    </p:spTree>
    <p:extLst>
      <p:ext uri="{BB962C8B-B14F-4D97-AF65-F5344CB8AC3E}">
        <p14:creationId xmlns:p14="http://schemas.microsoft.com/office/powerpoint/2010/main" val="74159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1670713"/>
          </a:xfrm>
        </p:spPr>
        <p:txBody>
          <a:bodyPr>
            <a:normAutofit/>
          </a:bodyPr>
          <a:lstStyle/>
          <a:p>
            <a:r>
              <a:rPr lang="en-US" sz="4000" b="1" dirty="0"/>
              <a:t>Gender in Crisis: Women and ‘Crimean Solidarity’</a:t>
            </a:r>
            <a:endParaRPr lang="ru-RU" sz="4000" b="1" dirty="0"/>
          </a:p>
        </p:txBody>
      </p:sp>
      <p:sp>
        <p:nvSpPr>
          <p:cNvPr id="3" name="Подзаголовок 2"/>
          <p:cNvSpPr>
            <a:spLocks noGrp="1"/>
          </p:cNvSpPr>
          <p:nvPr>
            <p:ph type="subTitle" idx="1"/>
          </p:nvPr>
        </p:nvSpPr>
        <p:spPr>
          <a:xfrm>
            <a:off x="1524000" y="3898668"/>
            <a:ext cx="9144000" cy="1359131"/>
          </a:xfrm>
        </p:spPr>
        <p:txBody>
          <a:bodyPr/>
          <a:lstStyle/>
          <a:p>
            <a:r>
              <a:rPr lang="en-US" dirty="0"/>
              <a:t>Elmira </a:t>
            </a:r>
            <a:r>
              <a:rPr lang="en-US" dirty="0" err="1"/>
              <a:t>Muratova</a:t>
            </a:r>
            <a:r>
              <a:rPr lang="en-US" dirty="0"/>
              <a:t>, PhD</a:t>
            </a:r>
          </a:p>
          <a:p>
            <a:r>
              <a:rPr lang="en-US" dirty="0"/>
              <a:t>Crimean Federal University</a:t>
            </a:r>
          </a:p>
          <a:p>
            <a:r>
              <a:rPr lang="en-US" dirty="0"/>
              <a:t>Simferopol, Crimea</a:t>
            </a:r>
            <a:endParaRPr lang="ru-RU" dirty="0"/>
          </a:p>
        </p:txBody>
      </p:sp>
    </p:spTree>
    <p:extLst>
      <p:ext uri="{BB962C8B-B14F-4D97-AF65-F5344CB8AC3E}">
        <p14:creationId xmlns:p14="http://schemas.microsoft.com/office/powerpoint/2010/main" val="92596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14895" y="1364476"/>
            <a:ext cx="6168044" cy="3524596"/>
          </a:xfrm>
          <a:prstGeom prst="rect">
            <a:avLst/>
          </a:prstGeom>
        </p:spPr>
      </p:pic>
      <p:pic>
        <p:nvPicPr>
          <p:cNvPr id="5" name="Рисунок 4"/>
          <p:cNvPicPr>
            <a:picLocks noChangeAspect="1"/>
          </p:cNvPicPr>
          <p:nvPr/>
        </p:nvPicPr>
        <p:blipFill>
          <a:blip r:embed="rId3"/>
          <a:stretch>
            <a:fillRect/>
          </a:stretch>
        </p:blipFill>
        <p:spPr>
          <a:xfrm>
            <a:off x="7577960" y="515389"/>
            <a:ext cx="3865287" cy="5843847"/>
          </a:xfrm>
          <a:prstGeom prst="rect">
            <a:avLst/>
          </a:prstGeom>
        </p:spPr>
      </p:pic>
    </p:spTree>
    <p:extLst>
      <p:ext uri="{BB962C8B-B14F-4D97-AF65-F5344CB8AC3E}">
        <p14:creationId xmlns:p14="http://schemas.microsoft.com/office/powerpoint/2010/main" val="364397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73471"/>
          </a:xfrm>
        </p:spPr>
        <p:txBody>
          <a:bodyPr>
            <a:normAutofit/>
          </a:bodyPr>
          <a:lstStyle/>
          <a:p>
            <a:pPr algn="ctr"/>
            <a:r>
              <a:rPr lang="en-US" sz="2800" b="1" dirty="0"/>
              <a:t>Research on women in conflict</a:t>
            </a:r>
            <a:endParaRPr lang="ru-RU" sz="2800" b="1" dirty="0"/>
          </a:p>
        </p:txBody>
      </p:sp>
      <p:sp>
        <p:nvSpPr>
          <p:cNvPr id="3" name="Объект 2"/>
          <p:cNvSpPr>
            <a:spLocks noGrp="1"/>
          </p:cNvSpPr>
          <p:nvPr>
            <p:ph idx="1"/>
          </p:nvPr>
        </p:nvSpPr>
        <p:spPr>
          <a:xfrm>
            <a:off x="838200" y="1512916"/>
            <a:ext cx="10515600" cy="4664047"/>
          </a:xfrm>
        </p:spPr>
        <p:txBody>
          <a:bodyPr>
            <a:normAutofit/>
          </a:bodyPr>
          <a:lstStyle/>
          <a:p>
            <a:r>
              <a:rPr lang="en-US" sz="2000" dirty="0"/>
              <a:t>Women as victims of conflict.</a:t>
            </a:r>
          </a:p>
          <a:p>
            <a:endParaRPr lang="en-US" sz="2000" dirty="0"/>
          </a:p>
          <a:p>
            <a:r>
              <a:rPr lang="en-US" sz="2000" dirty="0"/>
              <a:t>Women as agents, active participants as fighters or supporters of conflicting sides.</a:t>
            </a:r>
          </a:p>
          <a:p>
            <a:endParaRPr lang="en-US" sz="2000" dirty="0"/>
          </a:p>
          <a:p>
            <a:r>
              <a:rPr lang="en-US" sz="2000" dirty="0"/>
              <a:t>Change in gender roles during the conflict.</a:t>
            </a:r>
          </a:p>
          <a:p>
            <a:endParaRPr lang="en-US" sz="2000" dirty="0"/>
          </a:p>
          <a:p>
            <a:r>
              <a:rPr lang="en-US" sz="2000" dirty="0"/>
              <a:t>Women empowerment, increase of their role in decision-making.</a:t>
            </a:r>
          </a:p>
          <a:p>
            <a:endParaRPr lang="en-US" sz="2000" dirty="0"/>
          </a:p>
          <a:p>
            <a:r>
              <a:rPr lang="en-US" sz="2000" dirty="0"/>
              <a:t>Little</a:t>
            </a:r>
            <a:r>
              <a:rPr lang="ru-RU" sz="2000" dirty="0"/>
              <a:t> </a:t>
            </a:r>
            <a:r>
              <a:rPr lang="en-US" sz="2000" dirty="0"/>
              <a:t>research on women empowerment under occupation and state terror.</a:t>
            </a:r>
            <a:endParaRPr lang="ru-RU" sz="2000" dirty="0"/>
          </a:p>
        </p:txBody>
      </p:sp>
    </p:spTree>
    <p:extLst>
      <p:ext uri="{BB962C8B-B14F-4D97-AF65-F5344CB8AC3E}">
        <p14:creationId xmlns:p14="http://schemas.microsoft.com/office/powerpoint/2010/main" val="285696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90097"/>
          </a:xfrm>
        </p:spPr>
        <p:txBody>
          <a:bodyPr>
            <a:normAutofit/>
          </a:bodyPr>
          <a:lstStyle/>
          <a:p>
            <a:pPr algn="ctr"/>
            <a:r>
              <a:rPr lang="en-US" sz="2800" b="1" dirty="0"/>
              <a:t>The aim and focus of the paper</a:t>
            </a:r>
            <a:endParaRPr lang="ru-RU" sz="2800" b="1" dirty="0"/>
          </a:p>
        </p:txBody>
      </p:sp>
      <p:sp>
        <p:nvSpPr>
          <p:cNvPr id="3" name="Объект 2"/>
          <p:cNvSpPr>
            <a:spLocks noGrp="1"/>
          </p:cNvSpPr>
          <p:nvPr>
            <p:ph idx="1"/>
          </p:nvPr>
        </p:nvSpPr>
        <p:spPr>
          <a:xfrm>
            <a:off x="838200" y="1354975"/>
            <a:ext cx="10515600" cy="4821988"/>
          </a:xfrm>
        </p:spPr>
        <p:txBody>
          <a:bodyPr>
            <a:normAutofit/>
          </a:bodyPr>
          <a:lstStyle/>
          <a:p>
            <a:r>
              <a:rPr lang="en-US" sz="2000" u="sng" dirty="0"/>
              <a:t>The aim</a:t>
            </a:r>
            <a:r>
              <a:rPr lang="en-US" sz="2000" dirty="0"/>
              <a:t>: to show the changes in gender roles in Crimean Tatar society under the influence of the 2014 annexation of Crimea and the ensuing politically and religiously motivated repression of certain groups of Crimean Tatars.</a:t>
            </a:r>
          </a:p>
          <a:p>
            <a:endParaRPr lang="en-US" sz="2000" dirty="0"/>
          </a:p>
          <a:p>
            <a:r>
              <a:rPr lang="en-US" sz="2000" u="sng" dirty="0"/>
              <a:t>The focus</a:t>
            </a:r>
            <a:r>
              <a:rPr lang="en-US" sz="2000" dirty="0"/>
              <a:t>: women of Crimean Solidarity (CS) – mothers and wives of arrested men, human rights defenders, journalists, and activists.</a:t>
            </a:r>
          </a:p>
          <a:p>
            <a:pPr marL="0" indent="0">
              <a:buNone/>
            </a:pPr>
            <a:r>
              <a:rPr lang="en-US" sz="2000" dirty="0"/>
              <a:t>        - established in April 2016.</a:t>
            </a:r>
          </a:p>
          <a:p>
            <a:pPr marL="0" indent="0">
              <a:buNone/>
            </a:pPr>
            <a:endParaRPr lang="en-US" sz="2000" dirty="0"/>
          </a:p>
          <a:p>
            <a:pPr marL="0" indent="0">
              <a:buNone/>
            </a:pPr>
            <a:r>
              <a:rPr lang="en-US" sz="2000" i="1" dirty="0">
                <a:solidFill>
                  <a:prstClr val="black"/>
                </a:solidFill>
              </a:rPr>
              <a:t>        - </a:t>
            </a:r>
            <a:r>
              <a:rPr lang="en-US" sz="2000" dirty="0">
                <a:solidFill>
                  <a:prstClr val="black"/>
                </a:solidFill>
              </a:rPr>
              <a:t>based on the Party of Islamic Liberation (</a:t>
            </a:r>
            <a:r>
              <a:rPr lang="en-US" sz="2000" i="1" dirty="0">
                <a:solidFill>
                  <a:prstClr val="black"/>
                </a:solidFill>
              </a:rPr>
              <a:t>Hizb </a:t>
            </a:r>
            <a:r>
              <a:rPr lang="en-US" sz="2000" i="1" dirty="0" err="1">
                <a:solidFill>
                  <a:prstClr val="black"/>
                </a:solidFill>
              </a:rPr>
              <a:t>ut-tahrir</a:t>
            </a:r>
            <a:r>
              <a:rPr lang="en-US" sz="2000" i="1" dirty="0">
                <a:solidFill>
                  <a:prstClr val="black"/>
                </a:solidFill>
              </a:rPr>
              <a:t>) </a:t>
            </a:r>
            <a:r>
              <a:rPr lang="en-US" sz="2000" dirty="0">
                <a:solidFill>
                  <a:prstClr val="black"/>
                </a:solidFill>
              </a:rPr>
              <a:t>(HT) group.</a:t>
            </a:r>
          </a:p>
          <a:p>
            <a:pPr marL="0" indent="0">
              <a:buNone/>
            </a:pPr>
            <a:endParaRPr lang="en-US" sz="2000" dirty="0">
              <a:solidFill>
                <a:prstClr val="black"/>
              </a:solidFill>
            </a:endParaRPr>
          </a:p>
          <a:p>
            <a:pPr marL="0" indent="0">
              <a:buNone/>
            </a:pPr>
            <a:r>
              <a:rPr lang="en-US" sz="2000" dirty="0">
                <a:solidFill>
                  <a:prstClr val="black"/>
                </a:solidFill>
              </a:rPr>
              <a:t>       - has a hybrid structure and discourse (Islamic &amp; secular/ethnic).</a:t>
            </a:r>
            <a:endParaRPr lang="en-US" sz="2000" dirty="0"/>
          </a:p>
          <a:p>
            <a:endParaRPr lang="en-US" sz="2000" dirty="0"/>
          </a:p>
        </p:txBody>
      </p:sp>
    </p:spTree>
    <p:extLst>
      <p:ext uri="{BB962C8B-B14F-4D97-AF65-F5344CB8AC3E}">
        <p14:creationId xmlns:p14="http://schemas.microsoft.com/office/powerpoint/2010/main" val="99643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2155"/>
          </a:xfrm>
        </p:spPr>
        <p:txBody>
          <a:bodyPr>
            <a:normAutofit/>
          </a:bodyPr>
          <a:lstStyle/>
          <a:p>
            <a:pPr algn="ctr"/>
            <a:r>
              <a:rPr lang="en-US" sz="2800" b="1" dirty="0"/>
              <a:t>Gender roles change after 2014</a:t>
            </a:r>
            <a:endParaRPr lang="ru-RU" sz="2800" b="1" dirty="0"/>
          </a:p>
        </p:txBody>
      </p:sp>
      <p:sp>
        <p:nvSpPr>
          <p:cNvPr id="3" name="Объект 2"/>
          <p:cNvSpPr>
            <a:spLocks noGrp="1"/>
          </p:cNvSpPr>
          <p:nvPr>
            <p:ph idx="1"/>
          </p:nvPr>
        </p:nvSpPr>
        <p:spPr>
          <a:xfrm>
            <a:off x="838200" y="1579418"/>
            <a:ext cx="10515600" cy="4597545"/>
          </a:xfrm>
        </p:spPr>
        <p:txBody>
          <a:bodyPr>
            <a:normAutofit/>
          </a:bodyPr>
          <a:lstStyle/>
          <a:p>
            <a:r>
              <a:rPr lang="en-US" sz="2000" dirty="0"/>
              <a:t>Traditional gender roles among the members of HT.</a:t>
            </a:r>
          </a:p>
          <a:p>
            <a:endParaRPr lang="en-US" sz="2000" dirty="0"/>
          </a:p>
          <a:p>
            <a:r>
              <a:rPr lang="en-US" sz="2000" dirty="0"/>
              <a:t>The change of lives of many women of CS.</a:t>
            </a:r>
          </a:p>
          <a:p>
            <a:endParaRPr lang="en-US" sz="2000" dirty="0"/>
          </a:p>
          <a:p>
            <a:r>
              <a:rPr lang="en-US" sz="2000" dirty="0"/>
              <a:t>Personal changes (character, attitudes).</a:t>
            </a:r>
          </a:p>
          <a:p>
            <a:endParaRPr lang="en-US" sz="2000" dirty="0"/>
          </a:p>
          <a:p>
            <a:r>
              <a:rPr lang="en-US" sz="2000" dirty="0"/>
              <a:t>The need for decision-making and caring responsibility for it.</a:t>
            </a:r>
          </a:p>
          <a:p>
            <a:endParaRPr lang="en-US" sz="2000" dirty="0"/>
          </a:p>
          <a:p>
            <a:r>
              <a:rPr lang="en-US" sz="2000" dirty="0"/>
              <a:t>The issue of women’s employment (part-time and full time jobs).</a:t>
            </a:r>
          </a:p>
        </p:txBody>
      </p:sp>
    </p:spTree>
    <p:extLst>
      <p:ext uri="{BB962C8B-B14F-4D97-AF65-F5344CB8AC3E}">
        <p14:creationId xmlns:p14="http://schemas.microsoft.com/office/powerpoint/2010/main" val="36927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73719"/>
          </a:xfrm>
        </p:spPr>
        <p:txBody>
          <a:bodyPr>
            <a:normAutofit/>
          </a:bodyPr>
          <a:lstStyle/>
          <a:p>
            <a:pPr algn="ctr"/>
            <a:r>
              <a:rPr lang="en-US" sz="2800" b="1" dirty="0"/>
              <a:t>Muslim women activism in Crimea</a:t>
            </a:r>
            <a:endParaRPr lang="ru-RU" sz="2800" b="1" dirty="0"/>
          </a:p>
        </p:txBody>
      </p:sp>
      <p:sp>
        <p:nvSpPr>
          <p:cNvPr id="3" name="Объект 2"/>
          <p:cNvSpPr>
            <a:spLocks noGrp="1"/>
          </p:cNvSpPr>
          <p:nvPr>
            <p:ph idx="1"/>
          </p:nvPr>
        </p:nvSpPr>
        <p:spPr>
          <a:xfrm>
            <a:off x="789709" y="1296785"/>
            <a:ext cx="10730346" cy="4880178"/>
          </a:xfrm>
        </p:spPr>
        <p:txBody>
          <a:bodyPr>
            <a:normAutofit/>
          </a:bodyPr>
          <a:lstStyle/>
          <a:p>
            <a:r>
              <a:rPr lang="en-US" sz="2000" dirty="0"/>
              <a:t>Three main areas of activities – human rights, information, and education.</a:t>
            </a:r>
          </a:p>
          <a:p>
            <a:endParaRPr lang="en-US" sz="2000" dirty="0"/>
          </a:p>
          <a:p>
            <a:r>
              <a:rPr lang="en-US" sz="2000" dirty="0"/>
              <a:t>New horizons both in personal and professional development.</a:t>
            </a:r>
          </a:p>
          <a:p>
            <a:endParaRPr lang="en-US" sz="2000" dirty="0"/>
          </a:p>
          <a:p>
            <a:r>
              <a:rPr lang="en-US" sz="2000" dirty="0"/>
              <a:t>Personal growth (intellectual development, continuing education, acquisition of professional skills).</a:t>
            </a:r>
          </a:p>
          <a:p>
            <a:endParaRPr lang="en-US" sz="2000" dirty="0"/>
          </a:p>
          <a:p>
            <a:r>
              <a:rPr lang="en-US" sz="2000" dirty="0"/>
              <a:t>Sense of insecurity, guilt for not paying much attention to own families.</a:t>
            </a:r>
          </a:p>
          <a:p>
            <a:endParaRPr lang="en-US" sz="2000" dirty="0"/>
          </a:p>
          <a:p>
            <a:r>
              <a:rPr lang="en-US" sz="2000" dirty="0"/>
              <a:t>Internal family discussions about insecurity.</a:t>
            </a:r>
          </a:p>
          <a:p>
            <a:endParaRPr lang="en-US" sz="2000" dirty="0"/>
          </a:p>
          <a:p>
            <a:r>
              <a:rPr lang="en-US" sz="2000" dirty="0"/>
              <a:t>Attempts to influence decision-making process in the CS.</a:t>
            </a:r>
          </a:p>
          <a:p>
            <a:endParaRPr lang="en-US" sz="2000" dirty="0"/>
          </a:p>
          <a:p>
            <a:endParaRPr lang="ru-RU" sz="2000" dirty="0"/>
          </a:p>
        </p:txBody>
      </p:sp>
    </p:spTree>
    <p:extLst>
      <p:ext uri="{BB962C8B-B14F-4D97-AF65-F5344CB8AC3E}">
        <p14:creationId xmlns:p14="http://schemas.microsoft.com/office/powerpoint/2010/main" val="153037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23595"/>
          </a:xfrm>
        </p:spPr>
        <p:txBody>
          <a:bodyPr>
            <a:normAutofit/>
          </a:bodyPr>
          <a:lstStyle/>
          <a:p>
            <a:pPr algn="ctr"/>
            <a:r>
              <a:rPr lang="en-US" sz="2800" b="1" dirty="0"/>
              <a:t>Concluding Remarks</a:t>
            </a:r>
            <a:endParaRPr lang="ru-RU" sz="2800" b="1" dirty="0"/>
          </a:p>
        </p:txBody>
      </p:sp>
      <p:sp>
        <p:nvSpPr>
          <p:cNvPr id="3" name="Объект 2"/>
          <p:cNvSpPr>
            <a:spLocks noGrp="1"/>
          </p:cNvSpPr>
          <p:nvPr>
            <p:ph idx="1"/>
          </p:nvPr>
        </p:nvSpPr>
        <p:spPr>
          <a:xfrm>
            <a:off x="838200" y="1421476"/>
            <a:ext cx="10515600" cy="4755487"/>
          </a:xfrm>
        </p:spPr>
        <p:txBody>
          <a:bodyPr>
            <a:normAutofit/>
          </a:bodyPr>
          <a:lstStyle/>
          <a:p>
            <a:r>
              <a:rPr lang="en-US" sz="2000" dirty="0"/>
              <a:t>Gender theorist Judith Butler on Palestinian women (2010):</a:t>
            </a:r>
          </a:p>
          <a:p>
            <a:pPr marL="0" indent="0">
              <a:buNone/>
            </a:pPr>
            <a:r>
              <a:rPr lang="en-US" sz="2000" dirty="0"/>
              <a:t>     “</a:t>
            </a:r>
            <a:r>
              <a:rPr lang="en-US" sz="2000" i="1" dirty="0"/>
              <a:t>It seemed that if you were subjugated, there were also forms of agency that were available to you, and you were not just a victim, or you were not only oppressed, but oppression could become the condition of your agency. Certain kinds of unexpected results can emerge from the situation of oppression if you have the resources and if you have the collective support.</a:t>
            </a:r>
            <a:r>
              <a:rPr lang="en-US" sz="2000" dirty="0"/>
              <a:t>”</a:t>
            </a:r>
          </a:p>
          <a:p>
            <a:pPr marL="0" indent="0">
              <a:buNone/>
            </a:pPr>
            <a:endParaRPr lang="en-US" sz="2000" dirty="0"/>
          </a:p>
          <a:p>
            <a:r>
              <a:rPr lang="en-US" sz="2000" dirty="0"/>
              <a:t>Muslim women agency in Crimea as unexpected result :</a:t>
            </a:r>
          </a:p>
          <a:p>
            <a:pPr marL="0" indent="0">
              <a:buNone/>
            </a:pPr>
            <a:r>
              <a:rPr lang="en-US" sz="2000" dirty="0"/>
              <a:t>      - need for self-development, personal growth;</a:t>
            </a:r>
            <a:endParaRPr lang="ru-RU" sz="2000" dirty="0"/>
          </a:p>
          <a:p>
            <a:pPr marL="0" indent="0">
              <a:buNone/>
            </a:pPr>
            <a:r>
              <a:rPr lang="en-US" sz="2000" dirty="0"/>
              <a:t>      - due to the lack of human resources within CS;</a:t>
            </a:r>
          </a:p>
          <a:p>
            <a:pPr marL="0" indent="0">
              <a:buNone/>
            </a:pPr>
            <a:r>
              <a:rPr lang="en-US" sz="2000" dirty="0"/>
              <a:t>      - within the framework of Islamic traditions</a:t>
            </a:r>
            <a:r>
              <a:rPr lang="ru-RU" sz="2000" dirty="0"/>
              <a:t> (</a:t>
            </a:r>
            <a:r>
              <a:rPr lang="en-US" sz="2000" dirty="0"/>
              <a:t>clothes, meetings, etc.);</a:t>
            </a:r>
          </a:p>
          <a:p>
            <a:pPr marL="0" indent="0">
              <a:buNone/>
            </a:pPr>
            <a:r>
              <a:rPr lang="en-US" sz="2000" dirty="0"/>
              <a:t>      - uncertainty of further development.</a:t>
            </a:r>
          </a:p>
        </p:txBody>
      </p:sp>
    </p:spTree>
    <p:extLst>
      <p:ext uri="{BB962C8B-B14F-4D97-AF65-F5344CB8AC3E}">
        <p14:creationId xmlns:p14="http://schemas.microsoft.com/office/powerpoint/2010/main" val="20994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1" y="360421"/>
            <a:ext cx="5503025" cy="3090077"/>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8538" y="3252201"/>
            <a:ext cx="5561214" cy="3123320"/>
          </a:xfrm>
          <a:prstGeom prst="rect">
            <a:avLst/>
          </a:prstGeom>
        </p:spPr>
      </p:pic>
    </p:spTree>
    <p:extLst>
      <p:ext uri="{BB962C8B-B14F-4D97-AF65-F5344CB8AC3E}">
        <p14:creationId xmlns:p14="http://schemas.microsoft.com/office/powerpoint/2010/main" val="95588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155" y="2643447"/>
            <a:ext cx="6336062" cy="3557848"/>
          </a:xfrm>
          <a:prstGeom prst="rect">
            <a:avLst/>
          </a:prstGeom>
        </p:spPr>
      </p:pic>
      <p:pic>
        <p:nvPicPr>
          <p:cNvPr id="2" name="Рисунок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8741" y="356094"/>
            <a:ext cx="5271048" cy="3504216"/>
          </a:xfrm>
          <a:prstGeom prst="rect">
            <a:avLst/>
          </a:prstGeom>
        </p:spPr>
      </p:pic>
    </p:spTree>
    <p:extLst>
      <p:ext uri="{BB962C8B-B14F-4D97-AF65-F5344CB8AC3E}">
        <p14:creationId xmlns:p14="http://schemas.microsoft.com/office/powerpoint/2010/main" val="378813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642" y="196042"/>
            <a:ext cx="4571076" cy="3428307"/>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367" y="274320"/>
            <a:ext cx="5499997" cy="3097193"/>
          </a:xfrm>
          <a:prstGeom prst="rect">
            <a:avLst/>
          </a:prstGeom>
        </p:spPr>
      </p:pic>
      <p:pic>
        <p:nvPicPr>
          <p:cNvPr id="5" name="Рисунок 4"/>
          <p:cNvPicPr>
            <a:picLocks noChangeAspect="1"/>
          </p:cNvPicPr>
          <p:nvPr/>
        </p:nvPicPr>
        <p:blipFill>
          <a:blip r:embed="rId4"/>
          <a:stretch>
            <a:fillRect/>
          </a:stretch>
        </p:blipFill>
        <p:spPr>
          <a:xfrm>
            <a:off x="4168641" y="3192087"/>
            <a:ext cx="4635112" cy="3471539"/>
          </a:xfrm>
          <a:prstGeom prst="rect">
            <a:avLst/>
          </a:prstGeom>
        </p:spPr>
      </p:pic>
    </p:spTree>
    <p:extLst>
      <p:ext uri="{BB962C8B-B14F-4D97-AF65-F5344CB8AC3E}">
        <p14:creationId xmlns:p14="http://schemas.microsoft.com/office/powerpoint/2010/main" val="6262266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446</Words>
  <Application>Microsoft Macintosh PowerPoint</Application>
  <PresentationFormat>Grand écran</PresentationFormat>
  <Paragraphs>54</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Тема Office</vt:lpstr>
      <vt:lpstr>Gender in Crisis: Women and ‘Crimean Solidarity’</vt:lpstr>
      <vt:lpstr>Research on women in conflict</vt:lpstr>
      <vt:lpstr>The aim and focus of the paper</vt:lpstr>
      <vt:lpstr>Gender roles change after 2014</vt:lpstr>
      <vt:lpstr>Muslim women activism in Crimea</vt:lpstr>
      <vt:lpstr>Concluding Remarks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 Crisis: Women and ‘Crimean Solidarity’</dc:title>
  <dc:creator>HomePc</dc:creator>
  <cp:lastModifiedBy>Utilisateur Microsoft Office</cp:lastModifiedBy>
  <cp:revision>24</cp:revision>
  <dcterms:created xsi:type="dcterms:W3CDTF">2019-10-30T12:01:38Z</dcterms:created>
  <dcterms:modified xsi:type="dcterms:W3CDTF">2019-11-11T21:18:13Z</dcterms:modified>
</cp:coreProperties>
</file>