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slideLayouts/slideLayout5.xml" ContentType="application/vnd.openxmlformats-officedocument.presentationml.slideLayout+xml"/>
  <Override PartName="/ppt/theme/theme7.xml" ContentType="application/vnd.openxmlformats-officedocument.theme+xml"/>
  <Override PartName="/ppt/slideLayouts/slideLayout6.xml" ContentType="application/vnd.openxmlformats-officedocument.presentationml.slideLayout+xml"/>
  <Override PartName="/ppt/theme/theme8.xml" ContentType="application/vnd.openxmlformats-officedocument.theme+xml"/>
  <Override PartName="/ppt/slideLayouts/slideLayout7.xml" ContentType="application/vnd.openxmlformats-officedocument.presentationml.slideLayout+xml"/>
  <Override PartName="/ppt/theme/theme9.xml" ContentType="application/vnd.openxmlformats-officedocument.theme+xml"/>
  <Override PartName="/ppt/slideLayouts/slideLayout8.xml" ContentType="application/vnd.openxmlformats-officedocument.presentationml.slideLayout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theme/theme11.xml" ContentType="application/vnd.openxmlformats-officedocument.theme+xml"/>
  <Override PartName="/ppt/slideLayouts/slideLayout10.xml" ContentType="application/vnd.openxmlformats-officedocument.presentationml.slideLayout+xml"/>
  <Override PartName="/ppt/theme/theme12.xml" ContentType="application/vnd.openxmlformats-officedocument.theme+xml"/>
  <Override PartName="/ppt/slideLayouts/slideLayout1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3" r:id="rId3"/>
    <p:sldMasterId id="2147483664" r:id="rId4"/>
    <p:sldMasterId id="2147483665" r:id="rId5"/>
    <p:sldMasterId id="2147483666" r:id="rId6"/>
    <p:sldMasterId id="2147483667" r:id="rId7"/>
    <p:sldMasterId id="2147483668" r:id="rId8"/>
    <p:sldMasterId id="2147483669" r:id="rId9"/>
    <p:sldMasterId id="2147483670" r:id="rId10"/>
    <p:sldMasterId id="2147483671" r:id="rId11"/>
    <p:sldMasterId id="2147483672" r:id="rId12"/>
    <p:sldMasterId id="2147483673" r:id="rId13"/>
  </p:sldMasterIdLst>
  <p:notesMasterIdLst>
    <p:notesMasterId r:id="rId23"/>
  </p:notesMasterIdLst>
  <p:sldIdLst>
    <p:sldId id="256" r:id="rId14"/>
    <p:sldId id="257" r:id="rId15"/>
    <p:sldId id="277" r:id="rId16"/>
    <p:sldId id="283" r:id="rId17"/>
    <p:sldId id="284" r:id="rId18"/>
    <p:sldId id="286" r:id="rId19"/>
    <p:sldId id="285" r:id="rId20"/>
    <p:sldId id="287" r:id="rId21"/>
    <p:sldId id="288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9669" autoAdjust="0"/>
  </p:normalViewPr>
  <p:slideViewPr>
    <p:cSldViewPr snapToGrid="0">
      <p:cViewPr varScale="1">
        <p:scale>
          <a:sx n="80" d="100"/>
          <a:sy n="80" d="100"/>
        </p:scale>
        <p:origin x="8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sp>
        <p:nvSpPr>
          <p:cNvPr id="242" name="Shape 24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74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42" name="Shape 24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70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42" name="Shape 24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885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42" name="Shape 24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536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42" name="Shape 24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90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42" name="Shape 24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19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31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3568" y="213970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79520" y="3651870"/>
            <a:ext cx="7776864" cy="102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275606"/>
            <a:ext cx="8229600" cy="331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85800" y="3507854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57032" y="2067694"/>
            <a:ext cx="7772400" cy="124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683568" y="3651870"/>
            <a:ext cx="7776864" cy="95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итульный слайд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683568" y="221171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79520" y="3651870"/>
            <a:ext cx="7776864" cy="102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85800" y="2067694"/>
            <a:ext cx="7772400" cy="124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683568" y="3651870"/>
            <a:ext cx="7776864" cy="95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75606"/>
            <a:ext cx="4038600" cy="331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48200" y="1275606"/>
            <a:ext cx="4038600" cy="331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67544" y="1275606"/>
            <a:ext cx="5040560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67544" y="1995686"/>
            <a:ext cx="5040560" cy="259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5724128" y="1275606"/>
            <a:ext cx="2962672" cy="331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равнение">
  <p:cSld name="1_Сравнение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788588" y="1713870"/>
            <a:ext cx="2895416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395536" y="339502"/>
            <a:ext cx="5112568" cy="424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796137" y="3867894"/>
            <a:ext cx="2880320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1" descr="D:\TIU\Work\Prozzoro.продажі\transparency_ua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357187"/>
            <a:ext cx="2155825" cy="5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 rot="10800000" flipH="1">
            <a:off x="684212" y="3419475"/>
            <a:ext cx="7775575" cy="46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0" y="4587875"/>
            <a:ext cx="9144000" cy="5556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7667625" y="-165100"/>
            <a:ext cx="998537" cy="1227137"/>
          </a:xfrm>
          <a:prstGeom prst="roundRect">
            <a:avLst>
              <a:gd name="adj" fmla="val 3029"/>
            </a:avLst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 descr="D:\TIU\Work\Шаблон презентації\ымым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3837" y="268287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 rot="10800000" flipH="1">
            <a:off x="468312" y="1016000"/>
            <a:ext cx="6407150" cy="46037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0" y="4587875"/>
            <a:ext cx="9144000" cy="5556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7667625" y="-165100"/>
            <a:ext cx="998537" cy="1227137"/>
          </a:xfrm>
          <a:prstGeom prst="roundRect">
            <a:avLst>
              <a:gd name="adj" fmla="val 3029"/>
            </a:avLst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 descr="D:\TIU\Work\Шаблон презентації\ымым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3837" y="268287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 rot="10800000" flipH="1">
            <a:off x="5795962" y="3730625"/>
            <a:ext cx="2879725" cy="4445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0" y="4587875"/>
            <a:ext cx="9144000" cy="5556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667625" y="-165100"/>
            <a:ext cx="998537" cy="1227137"/>
          </a:xfrm>
          <a:prstGeom prst="roundRect">
            <a:avLst>
              <a:gd name="adj" fmla="val 3029"/>
            </a:avLst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 descr="D:\TIU\Work\Шаблон презентації\ымым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3837" y="268287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 rot="10800000" flipH="1">
            <a:off x="468312" y="1016000"/>
            <a:ext cx="6407150" cy="46037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0" y="4587875"/>
            <a:ext cx="9144000" cy="5556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7667625" y="-165100"/>
            <a:ext cx="998537" cy="1227137"/>
          </a:xfrm>
          <a:prstGeom prst="roundRect">
            <a:avLst>
              <a:gd name="adj" fmla="val 3029"/>
            </a:avLst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 descr="D:\TIU\Work\Шаблон презентації\ымым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3837" y="268287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/>
        </p:nvSpPr>
        <p:spPr>
          <a:xfrm>
            <a:off x="0" y="4587875"/>
            <a:ext cx="9144000" cy="5556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667625" y="-165100"/>
            <a:ext cx="998537" cy="1227137"/>
          </a:xfrm>
          <a:prstGeom prst="roundRect">
            <a:avLst>
              <a:gd name="adj" fmla="val 3029"/>
            </a:avLst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Shape 21" descr="D:\TIU\Work\Шаблон презентації\ымым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3837" y="268287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 rot="10800000" flipH="1">
            <a:off x="468312" y="1016000"/>
            <a:ext cx="6407150" cy="46037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0" y="4587875"/>
            <a:ext cx="9144000" cy="5556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473233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7" name="Shape 47"/>
          <p:cNvSpPr/>
          <p:nvPr/>
        </p:nvSpPr>
        <p:spPr>
          <a:xfrm>
            <a:off x="7667625" y="-165100"/>
            <a:ext cx="998537" cy="1227137"/>
          </a:xfrm>
          <a:prstGeom prst="roundRect">
            <a:avLst>
              <a:gd name="adj" fmla="val 3029"/>
            </a:avLst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Shape 48" descr="D:\TIU\Work\Шаблон презентації\ымым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3837" y="268287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207962" y="192087"/>
            <a:ext cx="8728075" cy="47593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Shape 51" descr="D:\TIU\Work\Prozzoro.продажі\transparency_ua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8262" y="339725"/>
            <a:ext cx="2155825" cy="57626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 rot="10800000" flipH="1">
            <a:off x="684212" y="3292475"/>
            <a:ext cx="7775575" cy="4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207962" y="192087"/>
            <a:ext cx="8728075" cy="47593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Shape 60" descr="D:\TIU\Work\Prozzoro.продажі\transparency_ua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8262" y="339725"/>
            <a:ext cx="2155825" cy="5762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 rot="10800000" flipH="1">
            <a:off x="684212" y="3459162"/>
            <a:ext cx="7775575" cy="46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D:\TIU\Work\Prozzoro.продажі\transparency_u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12" y="357187"/>
            <a:ext cx="2136775" cy="56991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 rot="10800000" flipH="1">
            <a:off x="684212" y="3459162"/>
            <a:ext cx="7775575" cy="46037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0" y="-9525"/>
            <a:ext cx="9144000" cy="51530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207962" y="192087"/>
            <a:ext cx="8728075" cy="4759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Shape 78" descr="D:\TIU\Work\Prozzoro.продажі\transparency_u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12" y="357187"/>
            <a:ext cx="2136775" cy="569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 rot="10800000" flipH="1">
            <a:off x="684212" y="3459162"/>
            <a:ext cx="7775575" cy="46037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0" y="4587875"/>
            <a:ext cx="9144000" cy="555625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7667625" y="-165100"/>
            <a:ext cx="998537" cy="1227137"/>
          </a:xfrm>
          <a:prstGeom prst="roundRect">
            <a:avLst>
              <a:gd name="adj" fmla="val 3029"/>
            </a:avLst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Shape 88" descr="D:\TIU\Work\Шаблон презентації\ымым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3837" y="268287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 rot="10800000" flipH="1">
            <a:off x="468312" y="1016000"/>
            <a:ext cx="6407150" cy="46037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ti-ukraine.org</a:t>
            </a:r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679450" y="863945"/>
            <a:ext cx="7772400" cy="161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4000"/>
            </a:pPr>
            <a:r>
              <a:rPr lang="en-US" sz="3600" dirty="0"/>
              <a:t>Corruption Risks in Defence Procurement in Ukraine</a:t>
            </a:r>
            <a:endParaRPr sz="3600" dirty="0"/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679450" y="3651250"/>
            <a:ext cx="7777162" cy="102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1800" dirty="0"/>
              <a:t>This research is co-authored by Eva Anderson and Dmytro Khutkyy</a:t>
            </a:r>
            <a:br>
              <a:rPr lang="en-US" sz="1800" dirty="0"/>
            </a:br>
            <a:r>
              <a:rPr lang="en-US" sz="1800" dirty="0"/>
              <a:t>and was conducted for NAKO, a joint project by Transparency International Defence &amp; Security and Transparency International Ukraine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B01F5-6701-410D-B018-B69E7E4C9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22" y="202965"/>
            <a:ext cx="30384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5D8"/>
              </a:buClr>
              <a:buSzPts val="36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2400" dirty="0"/>
          </a:p>
        </p:txBody>
      </p:sp>
      <p:sp>
        <p:nvSpPr>
          <p:cNvPr id="158" name="Shape 158"/>
          <p:cNvSpPr txBox="1"/>
          <p:nvPr/>
        </p:nvSpPr>
        <p:spPr>
          <a:xfrm>
            <a:off x="7812087" y="268287"/>
            <a:ext cx="720725" cy="64770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90">
            <a:extLst>
              <a:ext uri="{FF2B5EF4-FFF2-40B4-BE49-F238E27FC236}">
                <a16:creationId xmlns:a16="http://schemas.microsoft.com/office/drawing/2014/main" id="{E3F3A29F-D7F6-463F-9C69-748557ACFA69}"/>
              </a:ext>
            </a:extLst>
          </p:cNvPr>
          <p:cNvSpPr txBox="1"/>
          <p:nvPr/>
        </p:nvSpPr>
        <p:spPr>
          <a:xfrm>
            <a:off x="395287" y="1881267"/>
            <a:ext cx="8291512" cy="258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lnSpc>
                <a:spcPct val="104166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Ministry of </a:t>
            </a:r>
            <a:r>
              <a:rPr lang="en-US" sz="2000" dirty="0">
                <a:solidFill>
                  <a:schemeClr val="dk1"/>
                </a:solidFill>
              </a:rPr>
              <a:t>Defence budget exceeds 2.8 billion EUR</a:t>
            </a:r>
            <a:endParaRPr lang="uk-UA" sz="2000" dirty="0">
              <a:solidFill>
                <a:schemeClr val="dk1"/>
              </a:solidFill>
            </a:endParaRPr>
          </a:p>
          <a:p>
            <a:pPr marL="342900" lvl="0" indent="-342900">
              <a:lnSpc>
                <a:spcPct val="104166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Of its procurement budget, 55% is classified</a:t>
            </a:r>
          </a:p>
          <a:p>
            <a:pPr marL="342900" lvl="0" indent="-342900">
              <a:lnSpc>
                <a:spcPct val="104166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armament and military equipment budget, 95% is classified</a:t>
            </a:r>
          </a:p>
          <a:p>
            <a:pPr marL="342900" lvl="0" indent="-342900">
              <a:lnSpc>
                <a:spcPct val="104166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Systemic interventions are required to reduce these risks</a:t>
            </a:r>
          </a:p>
          <a:p>
            <a:pPr marL="342900" lvl="0" indent="-342900">
              <a:lnSpc>
                <a:spcPct val="104166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For this aim, we held this study employing 35 well-placed sources</a:t>
            </a:r>
          </a:p>
          <a:p>
            <a:pPr marL="342900" lvl="0" indent="-342900">
              <a:lnSpc>
                <a:spcPct val="104166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47 incidences of alleged or proven corruption were analysed</a:t>
            </a:r>
          </a:p>
          <a:p>
            <a:pPr marL="342900" lvl="0" indent="-342900">
              <a:lnSpc>
                <a:spcPct val="104166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As a result, 6 most prevalent challenges were identified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E0CCB0-2D2A-4709-B87E-8554ACE8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29195"/>
            <a:ext cx="7067862" cy="673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4B2B18-70F3-47DE-92AC-C0F4A8091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395" y="-15326"/>
            <a:ext cx="1860605" cy="12404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695D8"/>
              </a:buClr>
              <a:buSzPts val="3600"/>
            </a:pPr>
            <a:r>
              <a:rPr lang="en-US" sz="2000" dirty="0"/>
              <a:t>Competition can be deliberately constrained </a:t>
            </a:r>
            <a:endParaRPr sz="2000" dirty="0"/>
          </a:p>
        </p:txBody>
      </p:sp>
      <p:sp>
        <p:nvSpPr>
          <p:cNvPr id="246" name="Shape 246"/>
          <p:cNvSpPr txBox="1"/>
          <p:nvPr/>
        </p:nvSpPr>
        <p:spPr>
          <a:xfrm>
            <a:off x="7812087" y="268287"/>
            <a:ext cx="720725" cy="64770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47675" y="1063626"/>
            <a:ext cx="8085137" cy="35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u="sng" dirty="0">
                <a:solidFill>
                  <a:schemeClr val="dk1"/>
                </a:solidFill>
              </a:rPr>
              <a:t>Specific warning signs</a:t>
            </a:r>
            <a:r>
              <a:rPr lang="en-GB" sz="1300" u="sng" dirty="0">
                <a:solidFill>
                  <a:schemeClr val="dk1"/>
                </a:solidFill>
              </a:rPr>
              <a:t>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1. High number of contract awards can be awarded to one bidder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2. Fewer than expected bidders</a:t>
            </a:r>
            <a:r>
              <a:rPr lang="uk-UA" sz="1300" b="1" dirty="0">
                <a:solidFill>
                  <a:schemeClr val="dk1"/>
                </a:solidFill>
              </a:rPr>
              <a:t> </a:t>
            </a:r>
            <a:r>
              <a:rPr lang="en-US" sz="1300" b="1" dirty="0">
                <a:solidFill>
                  <a:schemeClr val="dk1"/>
                </a:solidFill>
              </a:rPr>
              <a:t>applied to an openly advertised tender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3. The window for bidding can be unreasonably short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4. The ministry can renegotiate for more </a:t>
            </a:r>
            <a:r>
              <a:rPr lang="en-US" sz="1300" b="1" dirty="0" err="1">
                <a:solidFill>
                  <a:schemeClr val="dk1"/>
                </a:solidFill>
              </a:rPr>
              <a:t>favourable</a:t>
            </a:r>
            <a:r>
              <a:rPr lang="en-US" sz="1300" b="1" dirty="0">
                <a:solidFill>
                  <a:schemeClr val="dk1"/>
                </a:solidFill>
              </a:rPr>
              <a:t> terms (“low-balling”)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5. Bidders or bids that appear legitimate can be set aside, for unclear or no given justification 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6. The MoD can award the contract on a single source basis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7. Two or more competing suppliers can win contracts in a repetitive order (“bid rotation”)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8. Companies can submit bids, withdraw from the competition, and leave one remaining bidder 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9. The winning supplier can provide benefits to a losing bidder after the award takes place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US" sz="1300" b="1" u="sng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u="sng" dirty="0">
                <a:solidFill>
                  <a:schemeClr val="dk1"/>
                </a:solidFill>
              </a:rPr>
              <a:t>Possible case: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i="1" dirty="0">
                <a:solidFill>
                  <a:schemeClr val="dk1"/>
                </a:solidFill>
              </a:rPr>
              <a:t>A ‘smoking gun’?</a:t>
            </a:r>
            <a:r>
              <a:rPr lang="uk-UA" sz="1300" i="1" dirty="0">
                <a:solidFill>
                  <a:schemeClr val="dk1"/>
                </a:solidFill>
              </a:rPr>
              <a:t> (2015-2017)</a:t>
            </a:r>
            <a:endParaRPr lang="en-US" sz="1300" b="1" dirty="0">
              <a:solidFill>
                <a:schemeClr val="dk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4468D-CE8E-4580-A5E7-0902A7FED5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5" y="474912"/>
            <a:ext cx="254620" cy="3201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94D7B-DEF7-44A8-99E8-242AE2C9B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488" y="0"/>
            <a:ext cx="2202511" cy="13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695D8"/>
              </a:buClr>
              <a:buSzPts val="3600"/>
            </a:pPr>
            <a:r>
              <a:rPr lang="en-US" sz="2000" dirty="0"/>
              <a:t>An official can intervene in the award process</a:t>
            </a:r>
            <a:br>
              <a:rPr lang="en-US" sz="2000" dirty="0"/>
            </a:br>
            <a:r>
              <a:rPr lang="en-US" sz="2000" dirty="0"/>
              <a:t>to unjustifiably favour a particular company </a:t>
            </a:r>
            <a:endParaRPr sz="2000" dirty="0"/>
          </a:p>
        </p:txBody>
      </p:sp>
      <p:sp>
        <p:nvSpPr>
          <p:cNvPr id="246" name="Shape 246"/>
          <p:cNvSpPr txBox="1"/>
          <p:nvPr/>
        </p:nvSpPr>
        <p:spPr>
          <a:xfrm>
            <a:off x="7812087" y="268287"/>
            <a:ext cx="720725" cy="64770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47675" y="1063625"/>
            <a:ext cx="8085137" cy="355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u="sng" dirty="0">
                <a:solidFill>
                  <a:schemeClr val="dk1"/>
                </a:solidFill>
              </a:rPr>
              <a:t>Specific warning signs</a:t>
            </a:r>
            <a:r>
              <a:rPr lang="en-GB" sz="1300" u="sng" dirty="0">
                <a:solidFill>
                  <a:schemeClr val="dk1"/>
                </a:solidFill>
              </a:rPr>
              <a:t>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1. An official can take irregular or unreasonable steps to ensure company’s participation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2. A company can be granted a contract directly, without engaging in a competitive process 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3. An official can take unusual steps, for example by narrowing the technical specifications 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4. An official can give a winning or competing company information to craft its bid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5. An official with final or high-level decision-making authority can override the outcome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6. The conduct of the award process can exhibit a high or unusual degree of secrecy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7. An official with influence over the award can suggest a sub-contract (“forced marriage”) 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US" sz="1300" b="1" u="sng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u="sng" dirty="0">
                <a:solidFill>
                  <a:schemeClr val="dk1"/>
                </a:solidFill>
              </a:rPr>
              <a:t>Possible case: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i="1" dirty="0" err="1">
                <a:solidFill>
                  <a:schemeClr val="dk1"/>
                </a:solidFill>
              </a:rPr>
              <a:t>Talanlehprom’s</a:t>
            </a:r>
            <a:r>
              <a:rPr lang="en-GB" sz="1300" i="1" dirty="0">
                <a:solidFill>
                  <a:schemeClr val="dk1"/>
                </a:solidFill>
              </a:rPr>
              <a:t> Boots</a:t>
            </a:r>
            <a:r>
              <a:rPr lang="uk-UA" sz="1300" i="1" dirty="0">
                <a:solidFill>
                  <a:schemeClr val="dk1"/>
                </a:solidFill>
              </a:rPr>
              <a:t> (2016)</a:t>
            </a:r>
            <a:endParaRPr lang="en-GB" sz="13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D39881-203B-4FBA-A167-C686AE351A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5" y="474912"/>
            <a:ext cx="254620" cy="3201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B2EE7B-CD9F-4709-B811-001DCA7AA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542" y="0"/>
            <a:ext cx="1962458" cy="18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695D8"/>
              </a:buClr>
              <a:buSzPts val="3600"/>
            </a:pPr>
            <a:r>
              <a:rPr lang="en-US" sz="2000" dirty="0"/>
              <a:t>The winning bidder can have a shareholder or other</a:t>
            </a:r>
            <a:br>
              <a:rPr lang="uk-UA" sz="2000" dirty="0"/>
            </a:br>
            <a:r>
              <a:rPr lang="en-US" sz="2000" dirty="0"/>
              <a:t>business relationship with a politically exposed person </a:t>
            </a:r>
            <a:endParaRPr sz="2000" dirty="0"/>
          </a:p>
        </p:txBody>
      </p:sp>
      <p:sp>
        <p:nvSpPr>
          <p:cNvPr id="246" name="Shape 246"/>
          <p:cNvSpPr txBox="1"/>
          <p:nvPr/>
        </p:nvSpPr>
        <p:spPr>
          <a:xfrm>
            <a:off x="7812087" y="268287"/>
            <a:ext cx="720725" cy="64770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47675" y="1063625"/>
            <a:ext cx="8085137" cy="355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u="sng" dirty="0">
                <a:solidFill>
                  <a:schemeClr val="dk1"/>
                </a:solidFill>
              </a:rPr>
              <a:t>Specific warning signs</a:t>
            </a:r>
            <a:r>
              <a:rPr lang="en-GB" sz="1300" u="sng" dirty="0">
                <a:solidFill>
                  <a:schemeClr val="dk1"/>
                </a:solidFill>
              </a:rPr>
              <a:t>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1. The PEP may fail to disclose conflicts of interest and/or fail to recuse from the selection process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2. A PEP may be a legal shareholder or a sub-contractor, or have other individual ties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3. The supplier’s shareholder structure may include a chain or network of shell companies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4. The supplier may engage a PEP or his/her firm as a consultant or service provider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5. The PEP may be able to exert influence over decisions at multiple points in the selection process 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6. A PEP or his/her company may provide the supplier with a debt instrument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u="sng" dirty="0">
                <a:solidFill>
                  <a:schemeClr val="dk1"/>
                </a:solidFill>
              </a:rPr>
              <a:t>Possible cases: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i="1" dirty="0">
                <a:solidFill>
                  <a:schemeClr val="dk1"/>
                </a:solidFill>
              </a:rPr>
              <a:t>Bogdan Corporation’s network of PEPs</a:t>
            </a:r>
            <a:r>
              <a:rPr lang="uk-UA" sz="1300" i="1" dirty="0">
                <a:solidFill>
                  <a:schemeClr val="dk1"/>
                </a:solidFill>
              </a:rPr>
              <a:t> (2015-2018)</a:t>
            </a:r>
            <a:endParaRPr lang="en-GB" sz="1300" dirty="0"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B98B3B-6F92-426A-A301-5D558C93C7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5" y="474912"/>
            <a:ext cx="254620" cy="3201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2DAD58-6207-4E04-8177-817A89AEA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307" y="0"/>
            <a:ext cx="2179693" cy="13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695D8"/>
              </a:buClr>
              <a:buSzPts val="3600"/>
            </a:pPr>
            <a:r>
              <a:rPr lang="en-US" sz="2000" dirty="0"/>
              <a:t>The MoD can allow</a:t>
            </a:r>
            <a:br>
              <a:rPr lang="uk-UA" sz="2000" dirty="0"/>
            </a:br>
            <a:r>
              <a:rPr lang="en-US" sz="2000" dirty="0"/>
              <a:t>an unqualified or hostile state</a:t>
            </a:r>
            <a:r>
              <a:rPr lang="uk-UA" sz="2000" dirty="0"/>
              <a:t> </a:t>
            </a:r>
            <a:r>
              <a:rPr lang="en-US" sz="2000" dirty="0"/>
              <a:t>supplier to win a contract </a:t>
            </a:r>
            <a:endParaRPr sz="2000" dirty="0"/>
          </a:p>
        </p:txBody>
      </p:sp>
      <p:sp>
        <p:nvSpPr>
          <p:cNvPr id="246" name="Shape 246"/>
          <p:cNvSpPr txBox="1"/>
          <p:nvPr/>
        </p:nvSpPr>
        <p:spPr>
          <a:xfrm>
            <a:off x="7812087" y="268287"/>
            <a:ext cx="720725" cy="64770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47675" y="1063625"/>
            <a:ext cx="8085137" cy="355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u="sng" dirty="0">
                <a:solidFill>
                  <a:schemeClr val="dk1"/>
                </a:solidFill>
              </a:rPr>
              <a:t>Specific warning signs</a:t>
            </a:r>
            <a:r>
              <a:rPr lang="en-GB" sz="1300" u="sng" dirty="0">
                <a:solidFill>
                  <a:schemeClr val="dk1"/>
                </a:solidFill>
              </a:rPr>
              <a:t>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1. The supplier might not meet the ministry’s pre-qualification standards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2. The supplier and/or its principals may have no prior relevant work experience or reputation 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3. The company may have been set up specifically for the contract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4. The company might not have the basic capabilities or assets needed to contribute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5. The supplier might not show other basic attributes of a functioning businesses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u="sng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u="sng" dirty="0">
                <a:solidFill>
                  <a:schemeClr val="dk1"/>
                </a:solidFill>
              </a:rPr>
              <a:t>Possible case: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i="1" dirty="0">
                <a:solidFill>
                  <a:schemeClr val="dk1"/>
                </a:solidFill>
              </a:rPr>
              <a:t>AV-Pharma’s deadly tourniquets</a:t>
            </a:r>
            <a:r>
              <a:rPr lang="uk-UA" sz="1300" i="1" dirty="0">
                <a:solidFill>
                  <a:schemeClr val="dk1"/>
                </a:solidFill>
              </a:rPr>
              <a:t> (2015)</a:t>
            </a:r>
            <a:endParaRPr lang="en-GB" sz="13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6EB737-B1F5-424B-B39A-1BE204E238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5" y="474912"/>
            <a:ext cx="254620" cy="32017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0954B-181D-4DD1-B402-284B36BF8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050" y="-149488"/>
            <a:ext cx="2130950" cy="21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3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695D8"/>
              </a:buClr>
              <a:buSzPts val="3600"/>
            </a:pPr>
            <a:r>
              <a:rPr lang="en-US" sz="2000" dirty="0"/>
              <a:t>The agreed terms of the award</a:t>
            </a:r>
            <a:br>
              <a:rPr lang="en-US" sz="2000" dirty="0"/>
            </a:br>
            <a:r>
              <a:rPr lang="en-US" sz="2000" dirty="0"/>
              <a:t>can deviate significantly from industry or market norms </a:t>
            </a:r>
            <a:endParaRPr sz="2000" dirty="0"/>
          </a:p>
        </p:txBody>
      </p:sp>
      <p:sp>
        <p:nvSpPr>
          <p:cNvPr id="246" name="Shape 246"/>
          <p:cNvSpPr txBox="1"/>
          <p:nvPr/>
        </p:nvSpPr>
        <p:spPr>
          <a:xfrm>
            <a:off x="7812087" y="268287"/>
            <a:ext cx="720725" cy="64770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47675" y="1063625"/>
            <a:ext cx="8085137" cy="355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u="sng" dirty="0">
                <a:solidFill>
                  <a:schemeClr val="dk1"/>
                </a:solidFill>
              </a:rPr>
              <a:t>Specific warning signs</a:t>
            </a:r>
            <a:r>
              <a:rPr lang="en-GB" sz="1300" u="sng" dirty="0">
                <a:solidFill>
                  <a:schemeClr val="dk1"/>
                </a:solidFill>
              </a:rPr>
              <a:t>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1. The final terms can include prices that are substantially lower or higher than market price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2. The terms or prices of the final award or amended contract can favour the company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3. One or more terms of the contract can be changed only shortly before signing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4. The responsible defence agency can make no effort to assess the market value of the contract 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5. The winner’s bid can be substantially higher or lower than ministry’s own assessed value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6. The final award can show significant deviations from existing law or regulation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7. The final terms can include non-standard provisions to favour the winner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u="sng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u="sng" dirty="0">
                <a:solidFill>
                  <a:schemeClr val="dk1"/>
                </a:solidFill>
              </a:rPr>
              <a:t>Possible case: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i="1" dirty="0">
                <a:solidFill>
                  <a:schemeClr val="dk1"/>
                </a:solidFill>
              </a:rPr>
              <a:t>Trade Commodity’s winning style</a:t>
            </a:r>
            <a:r>
              <a:rPr lang="uk-UA" sz="1300" i="1" dirty="0">
                <a:solidFill>
                  <a:schemeClr val="dk1"/>
                </a:solidFill>
              </a:rPr>
              <a:t> (2016)</a:t>
            </a:r>
            <a:endParaRPr lang="en-GB" sz="13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AC812-26B0-4877-91D1-CC1F837DD0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5" y="474912"/>
            <a:ext cx="254620" cy="3201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CDBC25-5BFD-48C2-B3E8-9AFCF880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584" y="0"/>
            <a:ext cx="2218415" cy="14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0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695D8"/>
              </a:buClr>
              <a:buSzPts val="3600"/>
            </a:pPr>
            <a:r>
              <a:rPr lang="en-US" sz="2000" dirty="0"/>
              <a:t>A company with a history</a:t>
            </a:r>
            <a:br>
              <a:rPr lang="en-US" sz="2000" dirty="0"/>
            </a:br>
            <a:r>
              <a:rPr lang="en-US" sz="2000" dirty="0"/>
              <a:t>of anti-competitive behaviour can win an award </a:t>
            </a:r>
            <a:endParaRPr sz="2000" dirty="0"/>
          </a:p>
        </p:txBody>
      </p:sp>
      <p:sp>
        <p:nvSpPr>
          <p:cNvPr id="246" name="Shape 246"/>
          <p:cNvSpPr txBox="1"/>
          <p:nvPr/>
        </p:nvSpPr>
        <p:spPr>
          <a:xfrm>
            <a:off x="7812087" y="268287"/>
            <a:ext cx="720725" cy="64770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47675" y="1063625"/>
            <a:ext cx="8085137" cy="355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u="sng" dirty="0">
                <a:solidFill>
                  <a:schemeClr val="dk1"/>
                </a:solidFill>
              </a:rPr>
              <a:t>Specific warning signs</a:t>
            </a:r>
            <a:endParaRPr lang="en-GB" sz="1300" u="sng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b="1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1)</a:t>
            </a:r>
            <a:r>
              <a:rPr lang="uk-UA" sz="1300" b="1" dirty="0">
                <a:solidFill>
                  <a:schemeClr val="dk1"/>
                </a:solidFill>
              </a:rPr>
              <a:t> </a:t>
            </a:r>
            <a:r>
              <a:rPr lang="en-US" sz="1300" b="1" dirty="0">
                <a:solidFill>
                  <a:schemeClr val="dk1"/>
                </a:solidFill>
              </a:rPr>
              <a:t>Under suspicion, investigation or indictment for anti-competitive practices or criminal activity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2)</a:t>
            </a:r>
            <a:r>
              <a:rPr lang="uk-UA" sz="1300" b="1" dirty="0">
                <a:solidFill>
                  <a:schemeClr val="dk1"/>
                </a:solidFill>
              </a:rPr>
              <a:t> </a:t>
            </a:r>
            <a:r>
              <a:rPr lang="en-US" sz="1300" b="1" dirty="0">
                <a:solidFill>
                  <a:schemeClr val="dk1"/>
                </a:solidFill>
              </a:rPr>
              <a:t>Convicted of criminal activity or violations of other relevant laws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300" b="1" dirty="0">
                <a:solidFill>
                  <a:schemeClr val="dk1"/>
                </a:solidFill>
              </a:rPr>
              <a:t>3)</a:t>
            </a:r>
            <a:r>
              <a:rPr lang="uk-UA" sz="1300" b="1" dirty="0">
                <a:solidFill>
                  <a:schemeClr val="dk1"/>
                </a:solidFill>
              </a:rPr>
              <a:t> </a:t>
            </a:r>
            <a:r>
              <a:rPr lang="en-US" sz="1300" b="1" dirty="0">
                <a:solidFill>
                  <a:schemeClr val="dk1"/>
                </a:solidFill>
              </a:rPr>
              <a:t>A record of failing to perform contractual obligations or other adverse legal activity that suggests unethical business practices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uk-UA" sz="1300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u="sng" dirty="0">
                <a:solidFill>
                  <a:schemeClr val="dk1"/>
                </a:solidFill>
              </a:rPr>
              <a:t>Possible case:</a:t>
            </a: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GB" sz="1300" i="1" dirty="0">
                <a:solidFill>
                  <a:schemeClr val="dk1"/>
                </a:solidFill>
              </a:rPr>
              <a:t>Wog Aero Jet’s anti-competitive practices</a:t>
            </a:r>
            <a:r>
              <a:rPr lang="uk-UA" sz="1300" i="1" dirty="0">
                <a:solidFill>
                  <a:schemeClr val="dk1"/>
                </a:solidFill>
              </a:rPr>
              <a:t> (2016)</a:t>
            </a:r>
            <a:endParaRPr lang="en-GB" sz="1300" dirty="0">
              <a:solidFill>
                <a:schemeClr val="dk1"/>
              </a:solidFill>
            </a:endParaRPr>
          </a:p>
          <a:p>
            <a:pPr marL="6350" lvl="0" indent="-6350">
              <a:lnSpc>
                <a:spcPct val="104166"/>
              </a:lnSpc>
              <a:buClr>
                <a:schemeClr val="dk1"/>
              </a:buClr>
              <a:buSzPts val="2400"/>
            </a:pPr>
            <a:endParaRPr lang="en-GB" sz="13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577BC-7EF1-4566-BD35-05E40F3640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5" y="474912"/>
            <a:ext cx="254620" cy="3201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88FBFA-CBC6-46F6-9175-E037AB608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942" y="1"/>
            <a:ext cx="2198058" cy="13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3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5D8"/>
              </a:buClr>
              <a:buSzPts val="36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695D8"/>
                </a:solidFill>
                <a:latin typeface="Arial"/>
                <a:ea typeface="Arial"/>
                <a:cs typeface="Arial"/>
                <a:sym typeface="Arial"/>
              </a:rPr>
              <a:t>Six ‘red flags’</a:t>
            </a:r>
            <a:endParaRPr sz="2400" dirty="0"/>
          </a:p>
        </p:txBody>
      </p:sp>
      <p:sp>
        <p:nvSpPr>
          <p:cNvPr id="158" name="Shape 158"/>
          <p:cNvSpPr txBox="1"/>
          <p:nvPr/>
        </p:nvSpPr>
        <p:spPr>
          <a:xfrm>
            <a:off x="7812087" y="268287"/>
            <a:ext cx="720725" cy="647700"/>
          </a:xfrm>
          <a:prstGeom prst="rect">
            <a:avLst/>
          </a:prstGeom>
          <a:solidFill>
            <a:srgbClr val="36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90">
            <a:extLst>
              <a:ext uri="{FF2B5EF4-FFF2-40B4-BE49-F238E27FC236}">
                <a16:creationId xmlns:a16="http://schemas.microsoft.com/office/drawing/2014/main" id="{E3F3A29F-D7F6-463F-9C69-748557ACFA69}"/>
              </a:ext>
            </a:extLst>
          </p:cNvPr>
          <p:cNvSpPr txBox="1"/>
          <p:nvPr/>
        </p:nvSpPr>
        <p:spPr>
          <a:xfrm>
            <a:off x="884419" y="1203325"/>
            <a:ext cx="7802379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2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</a:rPr>
              <a:t>Competition can be deliberately constrained</a:t>
            </a:r>
          </a:p>
          <a:p>
            <a:pPr lvl="2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</a:rPr>
              <a:t>An official can intervene in the award process to unjustifiably favour a particular company</a:t>
            </a:r>
          </a:p>
          <a:p>
            <a:pPr lvl="2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</a:rPr>
              <a:t>The winning bidder can have a shareholder or other business relationship with a politically exposed person (PEP)</a:t>
            </a:r>
          </a:p>
          <a:p>
            <a:pPr lvl="2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</a:rPr>
              <a:t>The MoD can allow an unqualified or hostile state supplier to win a contract</a:t>
            </a:r>
          </a:p>
          <a:p>
            <a:pPr lvl="2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</a:rPr>
              <a:t>The agreed terms of the award can deviate significantly from industry or market norms</a:t>
            </a:r>
          </a:p>
          <a:p>
            <a:pPr lvl="2">
              <a:lnSpc>
                <a:spcPct val="104166"/>
              </a:lnSpc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</a:rPr>
              <a:t>A company with a history of anti-competitive behaviour can win an award</a:t>
            </a:r>
          </a:p>
          <a:p>
            <a:pPr marL="342900" lvl="0" indent="-342900">
              <a:lnSpc>
                <a:spcPct val="104166"/>
              </a:lnSpc>
              <a:buClr>
                <a:schemeClr val="dk1"/>
              </a:buClr>
              <a:buSzPts val="2400"/>
              <a:buFont typeface="Arial"/>
              <a:buChar char="•"/>
            </a:pPr>
            <a:endParaRPr lang="en-US" sz="2000" dirty="0">
              <a:solidFill>
                <a:schemeClr val="dk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F1430-D9F3-46E4-8DFC-ECDDC716C3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4" y="1366218"/>
            <a:ext cx="254620" cy="32017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3AAC5-88F1-41AB-A456-DC4A0EA2C2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4" y="1743762"/>
            <a:ext cx="254620" cy="320176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A23F0C-BB95-4E0F-89EA-D0A2839E21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4" y="2251574"/>
            <a:ext cx="254620" cy="320176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4D75C8-334C-4285-BBEA-B1F12C1584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4" y="2832388"/>
            <a:ext cx="254620" cy="320176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C4D734-2474-4AFD-B240-FAF86745CA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4" y="3152564"/>
            <a:ext cx="254620" cy="320176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B6E63C-9929-4582-BD55-C65A8A30EE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4" y="3632828"/>
            <a:ext cx="254620" cy="3201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EDD2A9-C58C-4955-A5C4-834E89FE7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245" y="8376"/>
            <a:ext cx="2162754" cy="10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0104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Специальное оформление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Специальное оформление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Специальное оформление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Специальное оформление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Специальное оформление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875</Words>
  <Application>Microsoft Office PowerPoint</Application>
  <PresentationFormat>On-screen Show (16:9)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3_Тема Office</vt:lpstr>
      <vt:lpstr>1_Специальное оформление</vt:lpstr>
      <vt:lpstr>Тема Office</vt:lpstr>
      <vt:lpstr>Специальное оформление</vt:lpstr>
      <vt:lpstr>1_Тема Office</vt:lpstr>
      <vt:lpstr>2_Тема Office</vt:lpstr>
      <vt:lpstr>4_Тема Office</vt:lpstr>
      <vt:lpstr>5_Тема Office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Corruption Risks in Defence Procurement in Ukraine</vt:lpstr>
      <vt:lpstr>Introduction</vt:lpstr>
      <vt:lpstr>Competition can be deliberately constrained </vt:lpstr>
      <vt:lpstr>An official can intervene in the award process to unjustifiably favour a particular company </vt:lpstr>
      <vt:lpstr>The winning bidder can have a shareholder or other business relationship with a politically exposed person </vt:lpstr>
      <vt:lpstr>The MoD can allow an unqualified or hostile state supplier to win a contract </vt:lpstr>
      <vt:lpstr>The agreed terms of the award can deviate significantly from industry or market norms </vt:lpstr>
      <vt:lpstr>A company with a history of anti-competitive behaviour can win an award </vt:lpstr>
      <vt:lpstr>Six ‘red flags’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Corruption Risks in Defence Procurement</dc:title>
  <cp:lastModifiedBy>Admin</cp:lastModifiedBy>
  <cp:revision>40</cp:revision>
  <dcterms:modified xsi:type="dcterms:W3CDTF">2018-11-07T11:10:59Z</dcterms:modified>
</cp:coreProperties>
</file>