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123" name="Group 123"/>
          <p:cNvGrpSpPr/>
          <p:nvPr/>
        </p:nvGrpSpPr>
        <p:grpSpPr>
          <a:xfrm flipH="1">
            <a:off x="-445974" y="-50801"/>
            <a:ext cx="13896748" cy="9855201"/>
            <a:chOff x="0" y="0"/>
            <a:chExt cx="13896747" cy="9855200"/>
          </a:xfrm>
        </p:grpSpPr>
        <p:pic>
          <p:nvPicPr>
            <p:cNvPr id="122" name="forbes-filtered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" b="0"/>
            <a:stretch>
              <a:fillRect/>
            </a:stretch>
          </p:blipFill>
          <p:spPr>
            <a:xfrm>
              <a:off x="50800" y="50800"/>
              <a:ext cx="13794979" cy="97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5590" y="15284"/>
                  </a:moveTo>
                  <a:cubicBezTo>
                    <a:pt x="15600" y="15287"/>
                    <a:pt x="15608" y="15295"/>
                    <a:pt x="15613" y="15308"/>
                  </a:cubicBezTo>
                  <a:cubicBezTo>
                    <a:pt x="15624" y="15333"/>
                    <a:pt x="15619" y="15366"/>
                    <a:pt x="15601" y="15382"/>
                  </a:cubicBezTo>
                  <a:cubicBezTo>
                    <a:pt x="15584" y="15397"/>
                    <a:pt x="15560" y="15389"/>
                    <a:pt x="15549" y="15364"/>
                  </a:cubicBezTo>
                  <a:cubicBezTo>
                    <a:pt x="15538" y="15339"/>
                    <a:pt x="15544" y="15306"/>
                    <a:pt x="15562" y="15290"/>
                  </a:cubicBezTo>
                  <a:cubicBezTo>
                    <a:pt x="15570" y="15283"/>
                    <a:pt x="15581" y="15281"/>
                    <a:pt x="15590" y="15284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2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896748" cy="9855200"/>
            </a:xfrm>
            <a:prstGeom prst="rect">
              <a:avLst/>
            </a:prstGeom>
            <a:effectLst/>
          </p:spPr>
        </p:pic>
      </p:grpSp>
      <p:sp>
        <p:nvSpPr>
          <p:cNvPr id="124" name="Shape 124"/>
          <p:cNvSpPr/>
          <p:nvPr/>
        </p:nvSpPr>
        <p:spPr>
          <a:xfrm>
            <a:off x="10382007" y="9170013"/>
            <a:ext cx="21628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Source: Forbes</a:t>
            </a:r>
          </a:p>
        </p:txBody>
      </p:sp>
      <p:sp>
        <p:nvSpPr>
          <p:cNvPr id="125" name="Shape 125"/>
          <p:cNvSpPr/>
          <p:nvPr/>
        </p:nvSpPr>
        <p:spPr>
          <a:xfrm>
            <a:off x="926906" y="1561679"/>
            <a:ext cx="7459328" cy="1992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defRPr b="1" cap="all"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Money and free speech in Ukrainian political journalism: </a:t>
            </a:r>
          </a:p>
          <a:p>
            <a:pPr algn="l">
              <a:defRPr b="1" cap="all"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the case of Hromadske </a:t>
            </a:r>
          </a:p>
        </p:txBody>
      </p:sp>
      <p:sp>
        <p:nvSpPr>
          <p:cNvPr id="126" name="Shape 126"/>
          <p:cNvSpPr/>
          <p:nvPr/>
        </p:nvSpPr>
        <p:spPr>
          <a:xfrm>
            <a:off x="763028" y="1047240"/>
            <a:ext cx="7787085" cy="3684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6" y="0"/>
                </a:moveTo>
                <a:cubicBezTo>
                  <a:pt x="316" y="0"/>
                  <a:pt x="0" y="668"/>
                  <a:pt x="0" y="1491"/>
                </a:cubicBezTo>
                <a:lnTo>
                  <a:pt x="0" y="10525"/>
                </a:lnTo>
                <a:cubicBezTo>
                  <a:pt x="0" y="11349"/>
                  <a:pt x="316" y="12017"/>
                  <a:pt x="706" y="12017"/>
                </a:cubicBezTo>
                <a:lnTo>
                  <a:pt x="9958" y="12017"/>
                </a:lnTo>
                <a:lnTo>
                  <a:pt x="9232" y="21600"/>
                </a:lnTo>
                <a:lnTo>
                  <a:pt x="10438" y="12017"/>
                </a:lnTo>
                <a:lnTo>
                  <a:pt x="20894" y="12017"/>
                </a:lnTo>
                <a:cubicBezTo>
                  <a:pt x="21284" y="12017"/>
                  <a:pt x="21600" y="11349"/>
                  <a:pt x="21600" y="10525"/>
                </a:cubicBezTo>
                <a:lnTo>
                  <a:pt x="21600" y="1491"/>
                </a:lnTo>
                <a:cubicBezTo>
                  <a:pt x="21600" y="668"/>
                  <a:pt x="21284" y="0"/>
                  <a:pt x="20894" y="0"/>
                </a:cubicBezTo>
                <a:lnTo>
                  <a:pt x="706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</a:p>
        </p:txBody>
      </p:sp>
      <p:sp>
        <p:nvSpPr>
          <p:cNvPr id="127" name="Shape 127"/>
          <p:cNvSpPr/>
          <p:nvPr/>
        </p:nvSpPr>
        <p:spPr>
          <a:xfrm>
            <a:off x="7944574" y="5086349"/>
            <a:ext cx="424616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Taras Fedirko</a:t>
            </a:r>
          </a:p>
          <a:p>
            <a:pPr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University of Cambridge </a:t>
            </a:r>
          </a:p>
        </p:txBody>
      </p:sp>
      <p:sp>
        <p:nvSpPr>
          <p:cNvPr id="128" name="Shape 128"/>
          <p:cNvSpPr/>
          <p:nvPr/>
        </p:nvSpPr>
        <p:spPr>
          <a:xfrm>
            <a:off x="7786957" y="3430526"/>
            <a:ext cx="4561285" cy="2886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45" y="0"/>
                </a:moveTo>
                <a:lnTo>
                  <a:pt x="8905" y="10331"/>
                </a:lnTo>
                <a:lnTo>
                  <a:pt x="673" y="10331"/>
                </a:lnTo>
                <a:cubicBezTo>
                  <a:pt x="301" y="10331"/>
                  <a:pt x="0" y="10806"/>
                  <a:pt x="0" y="11394"/>
                </a:cubicBezTo>
                <a:lnTo>
                  <a:pt x="0" y="20534"/>
                </a:lnTo>
                <a:cubicBezTo>
                  <a:pt x="0" y="21122"/>
                  <a:pt x="301" y="21600"/>
                  <a:pt x="673" y="21600"/>
                </a:cubicBezTo>
                <a:lnTo>
                  <a:pt x="20927" y="21600"/>
                </a:lnTo>
                <a:cubicBezTo>
                  <a:pt x="21299" y="21600"/>
                  <a:pt x="21600" y="21122"/>
                  <a:pt x="21600" y="20534"/>
                </a:cubicBezTo>
                <a:lnTo>
                  <a:pt x="21600" y="11394"/>
                </a:lnTo>
                <a:cubicBezTo>
                  <a:pt x="21600" y="10806"/>
                  <a:pt x="21299" y="10331"/>
                  <a:pt x="20927" y="10331"/>
                </a:cubicBezTo>
                <a:lnTo>
                  <a:pt x="11043" y="10331"/>
                </a:lnTo>
                <a:lnTo>
                  <a:pt x="8345" y="0"/>
                </a:lnTo>
                <a:close/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3459.jpg"/>
          <p:cNvPicPr>
            <a:picLocks noChangeAspect="1"/>
          </p:cNvPicPr>
          <p:nvPr/>
        </p:nvPicPr>
        <p:blipFill>
          <a:blip r:embed="rId2">
            <a:extLst/>
          </a:blip>
          <a:srcRect l="0" t="17520" r="0" b="0"/>
          <a:stretch>
            <a:fillRect/>
          </a:stretch>
        </p:blipFill>
        <p:spPr>
          <a:xfrm>
            <a:off x="683659" y="5508335"/>
            <a:ext cx="3650706" cy="40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64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644" y="340204"/>
            <a:ext cx="3650883" cy="486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6490.jpg"/>
          <p:cNvPicPr>
            <a:picLocks noChangeAspect="1"/>
          </p:cNvPicPr>
          <p:nvPr/>
        </p:nvPicPr>
        <p:blipFill>
          <a:blip r:embed="rId4">
            <a:extLst/>
          </a:blip>
          <a:srcRect l="14153" t="14153" r="14153" b="14153"/>
          <a:stretch>
            <a:fillRect/>
          </a:stretch>
        </p:blipFill>
        <p:spPr>
          <a:xfrm>
            <a:off x="4885186" y="340092"/>
            <a:ext cx="6490570" cy="4867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6487 2.jpg"/>
          <p:cNvPicPr>
            <a:picLocks noChangeAspect="1"/>
          </p:cNvPicPr>
          <p:nvPr/>
        </p:nvPicPr>
        <p:blipFill>
          <a:blip r:embed="rId5">
            <a:extLst/>
          </a:blip>
          <a:srcRect l="2056" t="6290" r="2056" b="6290"/>
          <a:stretch>
            <a:fillRect/>
          </a:stretch>
        </p:blipFill>
        <p:spPr>
          <a:xfrm>
            <a:off x="4880404" y="5518952"/>
            <a:ext cx="3285309" cy="3993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488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77491" y="5518952"/>
            <a:ext cx="2995166" cy="39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1369288" y="8666677"/>
            <a:ext cx="149068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Author’s </a:t>
            </a:r>
          </a:p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photos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Screen Shot 2018-10-12 at 15.09.23.png"/>
          <p:cNvPicPr>
            <a:picLocks noChangeAspect="1"/>
          </p:cNvPicPr>
          <p:nvPr/>
        </p:nvPicPr>
        <p:blipFill>
          <a:blip r:embed="rId2">
            <a:extLst/>
          </a:blip>
          <a:srcRect l="674" t="0" r="4299" b="4974"/>
          <a:stretch>
            <a:fillRect/>
          </a:stretch>
        </p:blipFill>
        <p:spPr>
          <a:xfrm>
            <a:off x="0" y="35642"/>
            <a:ext cx="13004801" cy="689336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1272680" y="8186428"/>
            <a:ext cx="144311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Sources: </a:t>
            </a:r>
          </a:p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ZIK, </a:t>
            </a:r>
          </a:p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LB.ua</a:t>
            </a:r>
          </a:p>
        </p:txBody>
      </p:sp>
      <p:pic>
        <p:nvPicPr>
          <p:cNvPr id="141" name="5a68704d2f6d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8237" y="5980374"/>
            <a:ext cx="5283465" cy="3524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5a686fd99b6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791" y="5996773"/>
            <a:ext cx="5606468" cy="3492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" name="IMG_6334 2.jpg"/>
          <p:cNvPicPr>
            <a:picLocks noChangeAspect="1"/>
          </p:cNvPicPr>
          <p:nvPr/>
        </p:nvPicPr>
        <p:blipFill>
          <a:blip r:embed="rId2">
            <a:extLst/>
          </a:blip>
          <a:srcRect l="20957" t="51862" r="22366" b="733"/>
          <a:stretch>
            <a:fillRect/>
          </a:stretch>
        </p:blipFill>
        <p:spPr>
          <a:xfrm>
            <a:off x="0" y="118052"/>
            <a:ext cx="13004801" cy="815795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1184589" y="8481977"/>
            <a:ext cx="149068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Author’s </a:t>
            </a:r>
          </a:p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photo </a:t>
            </a:r>
          </a:p>
        </p:txBody>
      </p:sp>
      <p:sp>
        <p:nvSpPr>
          <p:cNvPr id="148" name="Shape 148"/>
          <p:cNvSpPr/>
          <p:nvPr/>
        </p:nvSpPr>
        <p:spPr>
          <a:xfrm>
            <a:off x="127605" y="8278777"/>
            <a:ext cx="978767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June 2018: an event on professionalism in news coverage of Arkadiy Babchenko’s resurrection. Represented Suspilne, Hromadske, UCU, IMI, Detector Media, RFE/RL and the donor community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3554125" y="3225800"/>
            <a:ext cx="5896550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6500">
                <a:latin typeface="Gill Sans"/>
                <a:ea typeface="Gill Sans"/>
                <a:cs typeface="Gill Sans"/>
                <a:sym typeface="Gill Sans"/>
              </a:defRPr>
            </a:pPr>
            <a:r>
              <a:t>Thank you!</a:t>
            </a:r>
          </a:p>
          <a:p>
            <a:pPr>
              <a:defRPr sz="6500">
                <a:latin typeface="Gill Sans Light"/>
                <a:ea typeface="Gill Sans Light"/>
                <a:cs typeface="Gill Sans Light"/>
                <a:sym typeface="Gill Sans Light"/>
              </a:defRPr>
            </a:pPr>
          </a:p>
          <a:p>
            <a:pPr>
              <a:defRPr sz="4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tf338@cam.ac.uk</a:t>
            </a:r>
          </a:p>
          <a:p>
            <a:pPr>
              <a:defRPr sz="4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@peasantpedant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