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89" r:id="rId5"/>
    <p:sldId id="291" r:id="rId6"/>
    <p:sldId id="269" r:id="rId7"/>
    <p:sldId id="270" r:id="rId8"/>
    <p:sldId id="294" r:id="rId9"/>
    <p:sldId id="279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68" y="192"/>
      </p:cViewPr>
      <p:guideLst>
        <p:guide orient="horz" pos="595"/>
        <p:guide pos="3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ZZ-AK\ZAPAD\zapad-sl+\normatyvka-1944-1947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65609080771447E-2"/>
          <c:y val="0.11057175118694706"/>
          <c:w val="0.9169760327739227"/>
          <c:h val="0.59340945725835714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'візуалізація (3)'!$A$48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'візуалізація (3)'!$B$43:$AL$43</c:f>
              <c:numCache>
                <c:formatCode>dd\.mm\.yyyy;@</c:formatCode>
                <c:ptCount val="37"/>
                <c:pt idx="0">
                  <c:v>16162</c:v>
                </c:pt>
                <c:pt idx="1">
                  <c:v>16169</c:v>
                </c:pt>
                <c:pt idx="2">
                  <c:v>16180</c:v>
                </c:pt>
                <c:pt idx="3">
                  <c:v>16312</c:v>
                </c:pt>
                <c:pt idx="4">
                  <c:v>16345</c:v>
                </c:pt>
                <c:pt idx="5">
                  <c:v>16354</c:v>
                </c:pt>
                <c:pt idx="6">
                  <c:v>16394</c:v>
                </c:pt>
                <c:pt idx="7">
                  <c:v>16426</c:v>
                </c:pt>
                <c:pt idx="8">
                  <c:v>16438</c:v>
                </c:pt>
                <c:pt idx="9">
                  <c:v>16463</c:v>
                </c:pt>
                <c:pt idx="10">
                  <c:v>16497</c:v>
                </c:pt>
                <c:pt idx="11">
                  <c:v>16577</c:v>
                </c:pt>
                <c:pt idx="12">
                  <c:v>16581</c:v>
                </c:pt>
                <c:pt idx="13">
                  <c:v>16625</c:v>
                </c:pt>
                <c:pt idx="14">
                  <c:v>16630</c:v>
                </c:pt>
                <c:pt idx="15">
                  <c:v>16642</c:v>
                </c:pt>
                <c:pt idx="16">
                  <c:v>16650</c:v>
                </c:pt>
                <c:pt idx="17">
                  <c:v>16671</c:v>
                </c:pt>
                <c:pt idx="18">
                  <c:v>16672</c:v>
                </c:pt>
                <c:pt idx="19">
                  <c:v>16698</c:v>
                </c:pt>
                <c:pt idx="20">
                  <c:v>16704</c:v>
                </c:pt>
                <c:pt idx="21">
                  <c:v>16754</c:v>
                </c:pt>
                <c:pt idx="22">
                  <c:v>16803</c:v>
                </c:pt>
                <c:pt idx="23">
                  <c:v>16812</c:v>
                </c:pt>
                <c:pt idx="24">
                  <c:v>16842</c:v>
                </c:pt>
                <c:pt idx="25">
                  <c:v>16855</c:v>
                </c:pt>
                <c:pt idx="26">
                  <c:v>16943</c:v>
                </c:pt>
                <c:pt idx="27">
                  <c:v>16952</c:v>
                </c:pt>
                <c:pt idx="28">
                  <c:v>17002</c:v>
                </c:pt>
                <c:pt idx="29">
                  <c:v>17042</c:v>
                </c:pt>
                <c:pt idx="30">
                  <c:v>17076</c:v>
                </c:pt>
                <c:pt idx="31">
                  <c:v>17168</c:v>
                </c:pt>
                <c:pt idx="32">
                  <c:v>17301</c:v>
                </c:pt>
                <c:pt idx="33">
                  <c:v>17332</c:v>
                </c:pt>
                <c:pt idx="34">
                  <c:v>17370</c:v>
                </c:pt>
                <c:pt idx="35">
                  <c:v>17381</c:v>
                </c:pt>
                <c:pt idx="36">
                  <c:v>17401</c:v>
                </c:pt>
              </c:numCache>
            </c:numRef>
          </c:cat>
          <c:val>
            <c:numRef>
              <c:f>'візуалізація (3)'!$B$48:$AL$48</c:f>
              <c:numCache>
                <c:formatCode>General</c:formatCode>
                <c:ptCount val="37"/>
                <c:pt idx="8">
                  <c:v>2</c:v>
                </c:pt>
                <c:pt idx="22">
                  <c:v>2</c:v>
                </c:pt>
                <c:pt idx="3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6-B640-A051-0C3E8A1D7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38984"/>
        <c:axId val="136539368"/>
      </c:barChart>
      <c:scatterChart>
        <c:scatterStyle val="lineMarker"/>
        <c:varyColors val="0"/>
        <c:ser>
          <c:idx val="0"/>
          <c:order val="0"/>
          <c:tx>
            <c:strRef>
              <c:f>'візуалізація (3)'!$A$44</c:f>
              <c:strCache>
                <c:ptCount val="1"/>
                <c:pt idx="0">
                  <c:v>УССР - безпос</c:v>
                </c:pt>
              </c:strCache>
            </c:strRef>
          </c:tx>
          <c:spPr>
            <a:ln w="25400" cap="flat" cmpd="dbl" algn="ctr">
              <a:noFill/>
              <a:round/>
            </a:ln>
            <a:effectLst>
              <a:glow rad="76200">
                <a:schemeClr val="accent1">
                  <a:alpha val="40000"/>
                </a:schemeClr>
              </a:glow>
            </a:effectLst>
          </c:spPr>
          <c:marker>
            <c:symbol val="circle"/>
            <c:size val="6"/>
            <c:spPr>
              <a:solidFill>
                <a:srgbClr val="0000FF"/>
              </a:solidFill>
              <a:ln w="76200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>
                <a:glow rad="76200">
                  <a:schemeClr val="accent1">
                    <a:alpha val="40000"/>
                  </a:schemeClr>
                </a:glow>
              </a:effectLst>
            </c:spPr>
          </c:marker>
          <c:xVal>
            <c:numRef>
              <c:f>'візуалізація (3)'!$B$43:$AL$43</c:f>
              <c:numCache>
                <c:formatCode>dd\.mm\.yyyy;@</c:formatCode>
                <c:ptCount val="37"/>
                <c:pt idx="0">
                  <c:v>16162</c:v>
                </c:pt>
                <c:pt idx="1">
                  <c:v>16169</c:v>
                </c:pt>
                <c:pt idx="2">
                  <c:v>16180</c:v>
                </c:pt>
                <c:pt idx="3">
                  <c:v>16312</c:v>
                </c:pt>
                <c:pt idx="4">
                  <c:v>16345</c:v>
                </c:pt>
                <c:pt idx="5">
                  <c:v>16354</c:v>
                </c:pt>
                <c:pt idx="6">
                  <c:v>16394</c:v>
                </c:pt>
                <c:pt idx="7">
                  <c:v>16426</c:v>
                </c:pt>
                <c:pt idx="8">
                  <c:v>16438</c:v>
                </c:pt>
                <c:pt idx="9">
                  <c:v>16463</c:v>
                </c:pt>
                <c:pt idx="10">
                  <c:v>16497</c:v>
                </c:pt>
                <c:pt idx="11">
                  <c:v>16577</c:v>
                </c:pt>
                <c:pt idx="12">
                  <c:v>16581</c:v>
                </c:pt>
                <c:pt idx="13">
                  <c:v>16625</c:v>
                </c:pt>
                <c:pt idx="14">
                  <c:v>16630</c:v>
                </c:pt>
                <c:pt idx="15">
                  <c:v>16642</c:v>
                </c:pt>
                <c:pt idx="16">
                  <c:v>16650</c:v>
                </c:pt>
                <c:pt idx="17">
                  <c:v>16671</c:v>
                </c:pt>
                <c:pt idx="18">
                  <c:v>16672</c:v>
                </c:pt>
                <c:pt idx="19">
                  <c:v>16698</c:v>
                </c:pt>
                <c:pt idx="20">
                  <c:v>16704</c:v>
                </c:pt>
                <c:pt idx="21">
                  <c:v>16754</c:v>
                </c:pt>
                <c:pt idx="22">
                  <c:v>16803</c:v>
                </c:pt>
                <c:pt idx="23">
                  <c:v>16812</c:v>
                </c:pt>
                <c:pt idx="24">
                  <c:v>16842</c:v>
                </c:pt>
                <c:pt idx="25">
                  <c:v>16855</c:v>
                </c:pt>
                <c:pt idx="26">
                  <c:v>16943</c:v>
                </c:pt>
                <c:pt idx="27">
                  <c:v>16952</c:v>
                </c:pt>
                <c:pt idx="28">
                  <c:v>17002</c:v>
                </c:pt>
                <c:pt idx="29">
                  <c:v>17042</c:v>
                </c:pt>
                <c:pt idx="30">
                  <c:v>17076</c:v>
                </c:pt>
                <c:pt idx="31">
                  <c:v>17168</c:v>
                </c:pt>
                <c:pt idx="32">
                  <c:v>17301</c:v>
                </c:pt>
                <c:pt idx="33">
                  <c:v>17332</c:v>
                </c:pt>
                <c:pt idx="34">
                  <c:v>17370</c:v>
                </c:pt>
                <c:pt idx="35">
                  <c:v>17381</c:v>
                </c:pt>
                <c:pt idx="36">
                  <c:v>17401</c:v>
                </c:pt>
              </c:numCache>
            </c:numRef>
          </c:xVal>
          <c:yVal>
            <c:numRef>
              <c:f>'візуалізація (3)'!$B$44:$AL$44</c:f>
              <c:numCache>
                <c:formatCode>General</c:formatCode>
                <c:ptCount val="37"/>
                <c:pt idx="2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D6-B640-A051-0C3E8A1D7208}"/>
            </c:ext>
          </c:extLst>
        </c:ser>
        <c:ser>
          <c:idx val="1"/>
          <c:order val="1"/>
          <c:tx>
            <c:strRef>
              <c:f>'візуалізація (3)'!$A$45</c:f>
              <c:strCache>
                <c:ptCount val="1"/>
                <c:pt idx="0">
                  <c:v>УССР- опос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66FF"/>
              </a:solidFill>
              <a:ln w="34925" cap="flat" cmpd="dbl" algn="ctr">
                <a:solidFill>
                  <a:schemeClr val="accent1">
                    <a:lumMod val="40000"/>
                    <a:lumOff val="60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'візуалізація (3)'!$B$43:$AL$43</c:f>
              <c:numCache>
                <c:formatCode>dd\.mm\.yyyy;@</c:formatCode>
                <c:ptCount val="37"/>
                <c:pt idx="0">
                  <c:v>16162</c:v>
                </c:pt>
                <c:pt idx="1">
                  <c:v>16169</c:v>
                </c:pt>
                <c:pt idx="2">
                  <c:v>16180</c:v>
                </c:pt>
                <c:pt idx="3">
                  <c:v>16312</c:v>
                </c:pt>
                <c:pt idx="4">
                  <c:v>16345</c:v>
                </c:pt>
                <c:pt idx="5">
                  <c:v>16354</c:v>
                </c:pt>
                <c:pt idx="6">
                  <c:v>16394</c:v>
                </c:pt>
                <c:pt idx="7">
                  <c:v>16426</c:v>
                </c:pt>
                <c:pt idx="8">
                  <c:v>16438</c:v>
                </c:pt>
                <c:pt idx="9">
                  <c:v>16463</c:v>
                </c:pt>
                <c:pt idx="10">
                  <c:v>16497</c:v>
                </c:pt>
                <c:pt idx="11">
                  <c:v>16577</c:v>
                </c:pt>
                <c:pt idx="12">
                  <c:v>16581</c:v>
                </c:pt>
                <c:pt idx="13">
                  <c:v>16625</c:v>
                </c:pt>
                <c:pt idx="14">
                  <c:v>16630</c:v>
                </c:pt>
                <c:pt idx="15">
                  <c:v>16642</c:v>
                </c:pt>
                <c:pt idx="16">
                  <c:v>16650</c:v>
                </c:pt>
                <c:pt idx="17">
                  <c:v>16671</c:v>
                </c:pt>
                <c:pt idx="18">
                  <c:v>16672</c:v>
                </c:pt>
                <c:pt idx="19">
                  <c:v>16698</c:v>
                </c:pt>
                <c:pt idx="20">
                  <c:v>16704</c:v>
                </c:pt>
                <c:pt idx="21">
                  <c:v>16754</c:v>
                </c:pt>
                <c:pt idx="22">
                  <c:v>16803</c:v>
                </c:pt>
                <c:pt idx="23">
                  <c:v>16812</c:v>
                </c:pt>
                <c:pt idx="24">
                  <c:v>16842</c:v>
                </c:pt>
                <c:pt idx="25">
                  <c:v>16855</c:v>
                </c:pt>
                <c:pt idx="26">
                  <c:v>16943</c:v>
                </c:pt>
                <c:pt idx="27">
                  <c:v>16952</c:v>
                </c:pt>
                <c:pt idx="28">
                  <c:v>17002</c:v>
                </c:pt>
                <c:pt idx="29">
                  <c:v>17042</c:v>
                </c:pt>
                <c:pt idx="30">
                  <c:v>17076</c:v>
                </c:pt>
                <c:pt idx="31">
                  <c:v>17168</c:v>
                </c:pt>
                <c:pt idx="32">
                  <c:v>17301</c:v>
                </c:pt>
                <c:pt idx="33">
                  <c:v>17332</c:v>
                </c:pt>
                <c:pt idx="34">
                  <c:v>17370</c:v>
                </c:pt>
                <c:pt idx="35">
                  <c:v>17381</c:v>
                </c:pt>
                <c:pt idx="36">
                  <c:v>17401</c:v>
                </c:pt>
              </c:numCache>
            </c:numRef>
          </c:xVal>
          <c:yVal>
            <c:numRef>
              <c:f>'візуалізація (3)'!$B$45:$AL$45</c:f>
              <c:numCache>
                <c:formatCode>General</c:formatCode>
                <c:ptCount val="37"/>
                <c:pt idx="3">
                  <c:v>0.9</c:v>
                </c:pt>
                <c:pt idx="11">
                  <c:v>0.9</c:v>
                </c:pt>
                <c:pt idx="14">
                  <c:v>0.9</c:v>
                </c:pt>
                <c:pt idx="16">
                  <c:v>0.9</c:v>
                </c:pt>
                <c:pt idx="20">
                  <c:v>0.9</c:v>
                </c:pt>
                <c:pt idx="21">
                  <c:v>0.9</c:v>
                </c:pt>
                <c:pt idx="24">
                  <c:v>0.9</c:v>
                </c:pt>
                <c:pt idx="35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D6-B640-A051-0C3E8A1D7208}"/>
            </c:ext>
          </c:extLst>
        </c:ser>
        <c:ser>
          <c:idx val="2"/>
          <c:order val="2"/>
          <c:tx>
            <c:strRef>
              <c:f>'візуалізація (3)'!$A$46</c:f>
              <c:strCache>
                <c:ptCount val="1"/>
                <c:pt idx="0">
                  <c:v>СССР - безпос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C0000"/>
              </a:solidFill>
              <a:ln w="76200" cap="flat" cmpd="dbl" algn="ctr">
                <a:solidFill>
                  <a:srgbClr val="FF3300">
                    <a:alpha val="70000"/>
                  </a:srgbClr>
                </a:solidFill>
                <a:round/>
              </a:ln>
              <a:effectLst/>
            </c:spPr>
          </c:marker>
          <c:xVal>
            <c:numRef>
              <c:f>'візуалізація (3)'!$B$43:$AL$43</c:f>
              <c:numCache>
                <c:formatCode>dd\.mm\.yyyy;@</c:formatCode>
                <c:ptCount val="37"/>
                <c:pt idx="0">
                  <c:v>16162</c:v>
                </c:pt>
                <c:pt idx="1">
                  <c:v>16169</c:v>
                </c:pt>
                <c:pt idx="2">
                  <c:v>16180</c:v>
                </c:pt>
                <c:pt idx="3">
                  <c:v>16312</c:v>
                </c:pt>
                <c:pt idx="4">
                  <c:v>16345</c:v>
                </c:pt>
                <c:pt idx="5">
                  <c:v>16354</c:v>
                </c:pt>
                <c:pt idx="6">
                  <c:v>16394</c:v>
                </c:pt>
                <c:pt idx="7">
                  <c:v>16426</c:v>
                </c:pt>
                <c:pt idx="8">
                  <c:v>16438</c:v>
                </c:pt>
                <c:pt idx="9">
                  <c:v>16463</c:v>
                </c:pt>
                <c:pt idx="10">
                  <c:v>16497</c:v>
                </c:pt>
                <c:pt idx="11">
                  <c:v>16577</c:v>
                </c:pt>
                <c:pt idx="12">
                  <c:v>16581</c:v>
                </c:pt>
                <c:pt idx="13">
                  <c:v>16625</c:v>
                </c:pt>
                <c:pt idx="14">
                  <c:v>16630</c:v>
                </c:pt>
                <c:pt idx="15">
                  <c:v>16642</c:v>
                </c:pt>
                <c:pt idx="16">
                  <c:v>16650</c:v>
                </c:pt>
                <c:pt idx="17">
                  <c:v>16671</c:v>
                </c:pt>
                <c:pt idx="18">
                  <c:v>16672</c:v>
                </c:pt>
                <c:pt idx="19">
                  <c:v>16698</c:v>
                </c:pt>
                <c:pt idx="20">
                  <c:v>16704</c:v>
                </c:pt>
                <c:pt idx="21">
                  <c:v>16754</c:v>
                </c:pt>
                <c:pt idx="22">
                  <c:v>16803</c:v>
                </c:pt>
                <c:pt idx="23">
                  <c:v>16812</c:v>
                </c:pt>
                <c:pt idx="24">
                  <c:v>16842</c:v>
                </c:pt>
                <c:pt idx="25">
                  <c:v>16855</c:v>
                </c:pt>
                <c:pt idx="26">
                  <c:v>16943</c:v>
                </c:pt>
                <c:pt idx="27">
                  <c:v>16952</c:v>
                </c:pt>
                <c:pt idx="28">
                  <c:v>17002</c:v>
                </c:pt>
                <c:pt idx="29">
                  <c:v>17042</c:v>
                </c:pt>
                <c:pt idx="30">
                  <c:v>17076</c:v>
                </c:pt>
                <c:pt idx="31">
                  <c:v>17168</c:v>
                </c:pt>
                <c:pt idx="32">
                  <c:v>17301</c:v>
                </c:pt>
                <c:pt idx="33">
                  <c:v>17332</c:v>
                </c:pt>
                <c:pt idx="34">
                  <c:v>17370</c:v>
                </c:pt>
                <c:pt idx="35">
                  <c:v>17381</c:v>
                </c:pt>
                <c:pt idx="36">
                  <c:v>17401</c:v>
                </c:pt>
              </c:numCache>
            </c:numRef>
          </c:xVal>
          <c:yVal>
            <c:numRef>
              <c:f>'візуалізація (3)'!$B$46:$AL$46</c:f>
              <c:numCache>
                <c:formatCode>General</c:formatCode>
                <c:ptCount val="37"/>
                <c:pt idx="0">
                  <c:v>0.8</c:v>
                </c:pt>
                <c:pt idx="1">
                  <c:v>0.8</c:v>
                </c:pt>
                <c:pt idx="36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2D6-B640-A051-0C3E8A1D7208}"/>
            </c:ext>
          </c:extLst>
        </c:ser>
        <c:ser>
          <c:idx val="3"/>
          <c:order val="3"/>
          <c:tx>
            <c:strRef>
              <c:f>'візуалізація (3)'!$A$47</c:f>
              <c:strCache>
                <c:ptCount val="1"/>
                <c:pt idx="0">
                  <c:v>СССР - опос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3300"/>
              </a:solidFill>
              <a:ln w="34925" cap="flat" cmpd="dbl" algn="ctr">
                <a:solidFill>
                  <a:schemeClr val="accent4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'візуалізація (3)'!$B$43:$AL$43</c:f>
              <c:numCache>
                <c:formatCode>dd\.mm\.yyyy;@</c:formatCode>
                <c:ptCount val="37"/>
                <c:pt idx="0">
                  <c:v>16162</c:v>
                </c:pt>
                <c:pt idx="1">
                  <c:v>16169</c:v>
                </c:pt>
                <c:pt idx="2">
                  <c:v>16180</c:v>
                </c:pt>
                <c:pt idx="3">
                  <c:v>16312</c:v>
                </c:pt>
                <c:pt idx="4">
                  <c:v>16345</c:v>
                </c:pt>
                <c:pt idx="5">
                  <c:v>16354</c:v>
                </c:pt>
                <c:pt idx="6">
                  <c:v>16394</c:v>
                </c:pt>
                <c:pt idx="7">
                  <c:v>16426</c:v>
                </c:pt>
                <c:pt idx="8">
                  <c:v>16438</c:v>
                </c:pt>
                <c:pt idx="9">
                  <c:v>16463</c:v>
                </c:pt>
                <c:pt idx="10">
                  <c:v>16497</c:v>
                </c:pt>
                <c:pt idx="11">
                  <c:v>16577</c:v>
                </c:pt>
                <c:pt idx="12">
                  <c:v>16581</c:v>
                </c:pt>
                <c:pt idx="13">
                  <c:v>16625</c:v>
                </c:pt>
                <c:pt idx="14">
                  <c:v>16630</c:v>
                </c:pt>
                <c:pt idx="15">
                  <c:v>16642</c:v>
                </c:pt>
                <c:pt idx="16">
                  <c:v>16650</c:v>
                </c:pt>
                <c:pt idx="17">
                  <c:v>16671</c:v>
                </c:pt>
                <c:pt idx="18">
                  <c:v>16672</c:v>
                </c:pt>
                <c:pt idx="19">
                  <c:v>16698</c:v>
                </c:pt>
                <c:pt idx="20">
                  <c:v>16704</c:v>
                </c:pt>
                <c:pt idx="21">
                  <c:v>16754</c:v>
                </c:pt>
                <c:pt idx="22">
                  <c:v>16803</c:v>
                </c:pt>
                <c:pt idx="23">
                  <c:v>16812</c:v>
                </c:pt>
                <c:pt idx="24">
                  <c:v>16842</c:v>
                </c:pt>
                <c:pt idx="25">
                  <c:v>16855</c:v>
                </c:pt>
                <c:pt idx="26">
                  <c:v>16943</c:v>
                </c:pt>
                <c:pt idx="27">
                  <c:v>16952</c:v>
                </c:pt>
                <c:pt idx="28">
                  <c:v>17002</c:v>
                </c:pt>
                <c:pt idx="29">
                  <c:v>17042</c:v>
                </c:pt>
                <c:pt idx="30">
                  <c:v>17076</c:v>
                </c:pt>
                <c:pt idx="31">
                  <c:v>17168</c:v>
                </c:pt>
                <c:pt idx="32">
                  <c:v>17301</c:v>
                </c:pt>
                <c:pt idx="33">
                  <c:v>17332</c:v>
                </c:pt>
                <c:pt idx="34">
                  <c:v>17370</c:v>
                </c:pt>
                <c:pt idx="35">
                  <c:v>17381</c:v>
                </c:pt>
                <c:pt idx="36">
                  <c:v>17401</c:v>
                </c:pt>
              </c:numCache>
            </c:numRef>
          </c:xVal>
          <c:yVal>
            <c:numRef>
              <c:f>'візуалізація (3)'!$B$47:$AL$47</c:f>
              <c:numCache>
                <c:formatCode>General</c:formatCode>
                <c:ptCount val="37"/>
                <c:pt idx="4">
                  <c:v>0.7</c:v>
                </c:pt>
                <c:pt idx="5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2D6-B640-A051-0C3E8A1D7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538984"/>
        <c:axId val="136539368"/>
      </c:scatterChart>
      <c:dateAx>
        <c:axId val="136538984"/>
        <c:scaling>
          <c:orientation val="minMax"/>
          <c:max val="17410"/>
          <c:min val="1613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\.mm\.yyyy;@" sourceLinked="1"/>
        <c:majorTickMark val="out"/>
        <c:minorTickMark val="none"/>
        <c:tickLblPos val="nextTo"/>
        <c:spPr>
          <a:solidFill>
            <a:schemeClr val="bg1">
              <a:alpha val="56000"/>
            </a:schemeClr>
          </a:solidFill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39368"/>
        <c:crosses val="autoZero"/>
        <c:auto val="0"/>
        <c:lblOffset val="100"/>
        <c:baseTimeUnit val="days"/>
        <c:majorUnit val="2"/>
        <c:majorTimeUnit val="months"/>
      </c:dateAx>
      <c:valAx>
        <c:axId val="136539368"/>
        <c:scaling>
          <c:orientation val="minMax"/>
          <c:max val="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6538984"/>
        <c:crossesAt val="17581"/>
        <c:crossBetween val="between"/>
        <c:majorUnit val="1"/>
      </c:valAx>
      <c:spPr>
        <a:solidFill>
          <a:schemeClr val="bg1">
            <a:alpha val="64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32497332535745E-2"/>
          <c:y val="4.4618107644170939E-3"/>
          <c:w val="0.29895348020471646"/>
          <c:h val="0.1154498805148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4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33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62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52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7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88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3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5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3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60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80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11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C35E-1842-48D9-B166-7670B8444198}" type="datetimeFigureOut">
              <a:rPr lang="uk-UA" smtClean="0"/>
              <a:t>05.11.19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46FC-C18F-461E-BC3D-DF1F2EC1B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5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12" y="830534"/>
            <a:ext cx="10058400" cy="247687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Bahnschrift" panose="020B0502040204020203" pitchFamily="34" charset="0"/>
              </a:rPr>
              <a:t>Operation “</a:t>
            </a:r>
            <a:r>
              <a:rPr lang="en-US" sz="4400" b="1" dirty="0" err="1">
                <a:latin typeface="Bahnschrift" panose="020B0502040204020203" pitchFamily="34" charset="0"/>
              </a:rPr>
              <a:t>Zapad</a:t>
            </a:r>
            <a:r>
              <a:rPr lang="en-US" sz="4400" b="1" dirty="0">
                <a:latin typeface="Bahnschrift" panose="020B0502040204020203" pitchFamily="34" charset="0"/>
              </a:rPr>
              <a:t>” (“West”): </a:t>
            </a:r>
            <a:br>
              <a:rPr lang="uk-UA" sz="4400" b="1" dirty="0">
                <a:latin typeface="Bahnschrift" panose="020B0502040204020203" pitchFamily="34" charset="0"/>
              </a:rPr>
            </a:br>
            <a:r>
              <a:rPr lang="en-US" sz="4400" b="1" dirty="0">
                <a:latin typeface="Bahnschrift" panose="020B0502040204020203" pitchFamily="34" charset="0"/>
              </a:rPr>
              <a:t>the Forcible Deportations of Ukrainians</a:t>
            </a:r>
            <a:br>
              <a:rPr lang="en-US" sz="4400" b="1" dirty="0">
                <a:latin typeface="Bahnschrift" panose="020B0502040204020203" pitchFamily="34" charset="0"/>
              </a:rPr>
            </a:br>
            <a:r>
              <a:rPr lang="en-US" sz="4400" b="1" dirty="0">
                <a:latin typeface="Bahnschrift" panose="020B0502040204020203" pitchFamily="34" charset="0"/>
              </a:rPr>
              <a:t>as an Instrument of Soviet Counterinsurgency</a:t>
            </a:r>
            <a:endParaRPr lang="uk-UA" sz="4000" dirty="0">
              <a:latin typeface="Bahnschrift" panose="020B0502040204020203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733888"/>
            <a:ext cx="9144000" cy="55934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Andriy Kohut</a:t>
            </a:r>
            <a:endParaRPr lang="uk-UA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b="11315"/>
          <a:stretch/>
        </p:blipFill>
        <p:spPr>
          <a:xfrm>
            <a:off x="4202112" y="4488871"/>
            <a:ext cx="3751200" cy="23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10" y="136610"/>
            <a:ext cx="7700151" cy="183202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Research Hypotheses</a:t>
            </a:r>
            <a:r>
              <a:rPr lang="uk-UA" sz="3200" b="1" dirty="0">
                <a:latin typeface="Bahnschrift" panose="020B0502040204020203" pitchFamily="34" charset="0"/>
              </a:rPr>
              <a:t> / </a:t>
            </a:r>
            <a:r>
              <a:rPr lang="en-US" sz="3200" b="1" dirty="0">
                <a:latin typeface="Bahnschrift" panose="020B0502040204020203" pitchFamily="34" charset="0"/>
              </a:rPr>
              <a:t>Questions </a:t>
            </a:r>
            <a:endParaRPr lang="uk-UA" sz="3200" dirty="0">
              <a:latin typeface="Bahnschrift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0244" y="2589422"/>
            <a:ext cx="8292942" cy="22456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hnschrift" panose="020B0502040204020203" pitchFamily="34" charset="0"/>
              </a:rPr>
              <a:t>Roots of deportation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hnschrift" panose="020B0502040204020203" pitchFamily="34" charset="0"/>
              </a:rPr>
              <a:t>Poland experience / sample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hnschrift" panose="020B0502040204020203" pitchFamily="34" charset="0"/>
              </a:rPr>
              <a:t>Development of kolkhozes or counterinsurgency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727" y="4315346"/>
            <a:ext cx="3751200" cy="25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495" y="318774"/>
            <a:ext cx="2830931" cy="31996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Stalin’s Deportations</a:t>
            </a:r>
            <a:br>
              <a:rPr lang="uk-UA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from Western Ukraine</a:t>
            </a:r>
            <a:br>
              <a:rPr lang="en-US" sz="3200" b="1" dirty="0">
                <a:latin typeface="Bahnschrift" panose="020B0502040204020203" pitchFamily="34" charset="0"/>
              </a:rPr>
            </a:br>
            <a:endParaRPr lang="uk-UA" sz="3200" dirty="0">
              <a:latin typeface="Bahnschrift" panose="020B0502040204020203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87487"/>
              </p:ext>
            </p:extLst>
          </p:nvPr>
        </p:nvGraphicFramePr>
        <p:xfrm>
          <a:off x="3289851" y="19730"/>
          <a:ext cx="8902149" cy="683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652">
                  <a:extLst>
                    <a:ext uri="{9D8B030D-6E8A-4147-A177-3AD203B41FA5}">
                      <a16:colId xmlns:a16="http://schemas.microsoft.com/office/drawing/2014/main" val="675404456"/>
                    </a:ext>
                  </a:extLst>
                </a:gridCol>
                <a:gridCol w="4154557">
                  <a:extLst>
                    <a:ext uri="{9D8B030D-6E8A-4147-A177-3AD203B41FA5}">
                      <a16:colId xmlns:a16="http://schemas.microsoft.com/office/drawing/2014/main" val="2948905289"/>
                    </a:ext>
                  </a:extLst>
                </a:gridCol>
                <a:gridCol w="2017643">
                  <a:extLst>
                    <a:ext uri="{9D8B030D-6E8A-4147-A177-3AD203B41FA5}">
                      <a16:colId xmlns:a16="http://schemas.microsoft.com/office/drawing/2014/main" val="188504536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3628910271"/>
                    </a:ext>
                  </a:extLst>
                </a:gridCol>
                <a:gridCol w="1089992">
                  <a:extLst>
                    <a:ext uri="{9D8B030D-6E8A-4147-A177-3AD203B41FA5}">
                      <a16:colId xmlns:a16="http://schemas.microsoft.com/office/drawing/2014/main" val="3522699635"/>
                    </a:ext>
                  </a:extLst>
                </a:gridCol>
              </a:tblGrid>
              <a:tr h="5372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+mn-ea"/>
                        </a:rPr>
                        <a:t>Deportation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+mn-ea"/>
                        </a:rPr>
                        <a:t>operation or campaign 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Dates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Number of deported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34828"/>
                  </a:ext>
                </a:extLst>
              </a:tr>
              <a:tr h="53727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persons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68239194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Operation on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osadniks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and foresters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February 10-11, 1940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17 203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89 079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13378739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Operation on prostitutes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April 8-9, 1940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737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853021862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Operation on the families of the repressed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April 13, 1940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10 475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32 076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74953935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Operation on the refugees 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June 28-30, 1940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37 932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Bahnschrift" panose="020B0502040204020203" pitchFamily="34" charset="0"/>
                        </a:rPr>
                        <a:t>83 207</a:t>
                      </a:r>
                      <a:endParaRPr lang="uk-UA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160163116"/>
                  </a:ext>
                </a:extLst>
              </a:tr>
              <a:tr h="93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ahnschrift" panose="020B0502040204020203" pitchFamily="34" charset="0"/>
                        </a:rPr>
                        <a:t>Operation on the families of counterrevolutionaries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May 22, 1941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3 079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11 329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104424641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 on the OUN families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ahnschrift" panose="020B0502040204020203" pitchFamily="34" charset="0"/>
                        </a:rPr>
                        <a:t>1944-1946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14 729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36 609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16747153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Zapad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October 21-26, 1947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26 332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77 791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6480083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 on the OUN families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ahnschrift" panose="020B0502040204020203" pitchFamily="34" charset="0"/>
                        </a:rPr>
                        <a:t>1948–1952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22 308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Bahnschrift" panose="020B0502040204020203" pitchFamily="34" charset="0"/>
                        </a:rPr>
                        <a:t>80 209</a:t>
                      </a:r>
                      <a:endParaRPr lang="uk-UA" sz="18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644791815"/>
                  </a:ext>
                </a:extLst>
              </a:tr>
              <a:tr h="53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 on the kulaks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ahnschrift" panose="020B0502040204020203" pitchFamily="34" charset="0"/>
                        </a:rPr>
                        <a:t>1947–1951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4 529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200497130"/>
                  </a:ext>
                </a:extLst>
              </a:tr>
              <a:tr h="53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“Troika”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ahnschrift" panose="020B0502040204020203" pitchFamily="34" charset="0"/>
                        </a:rPr>
                        <a:t>April 8, 1951</a:t>
                      </a:r>
                      <a:endParaRPr lang="uk-UA" sz="1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2 487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Bahnschrift" panose="020B0502040204020203" pitchFamily="34" charset="0"/>
                        </a:rPr>
                        <a:t>8 984</a:t>
                      </a:r>
                      <a:endParaRPr lang="uk-UA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77288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6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4880" y="523660"/>
            <a:ext cx="4331124" cy="222947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Operation “</a:t>
            </a:r>
            <a:r>
              <a:rPr lang="en-US" sz="3200" b="1" dirty="0" err="1">
                <a:latin typeface="Bahnschrift" panose="020B0502040204020203" pitchFamily="34" charset="0"/>
              </a:rPr>
              <a:t>Wisla</a:t>
            </a:r>
            <a:r>
              <a:rPr lang="en-US" sz="3200" b="1" dirty="0">
                <a:latin typeface="Bahnschrift" panose="020B0502040204020203" pitchFamily="34" charset="0"/>
              </a:rPr>
              <a:t>”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and Deportation from Western Ukraine</a:t>
            </a:r>
            <a:br>
              <a:rPr lang="uk-UA" sz="3600" b="1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</a:rPr>
              <a:t>in 1</a:t>
            </a:r>
            <a:r>
              <a:rPr lang="uk-UA" sz="2400" dirty="0">
                <a:latin typeface="Bahnschrift" panose="020B0502040204020203" pitchFamily="34" charset="0"/>
              </a:rPr>
              <a:t>947</a:t>
            </a:r>
          </a:p>
        </p:txBody>
      </p:sp>
    </p:spTree>
    <p:extLst>
      <p:ext uri="{BB962C8B-B14F-4D97-AF65-F5344CB8AC3E}">
        <p14:creationId xmlns:p14="http://schemas.microsoft.com/office/powerpoint/2010/main" val="20127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4940" y="560819"/>
            <a:ext cx="4930201" cy="227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Bahnschrift" panose="020B0502040204020203" pitchFamily="34" charset="0"/>
              </a:rPr>
              <a:t>Soviet Secret Services</a:t>
            </a:r>
          </a:p>
          <a:p>
            <a:r>
              <a:rPr lang="en-US" sz="3200" b="1" dirty="0">
                <a:latin typeface="Bahnschrift" panose="020B0502040204020203" pitchFamily="34" charset="0"/>
              </a:rPr>
              <a:t>Regulatory Acts</a:t>
            </a:r>
          </a:p>
          <a:p>
            <a:r>
              <a:rPr lang="en-US" sz="3200" b="1" dirty="0">
                <a:latin typeface="Bahnschrift" panose="020B0502040204020203" pitchFamily="34" charset="0"/>
              </a:rPr>
              <a:t>Regarding Deportation</a:t>
            </a:r>
            <a:br>
              <a:rPr lang="uk-UA" sz="3200" b="1" dirty="0">
                <a:latin typeface="Bahnschrift" panose="020B0502040204020203" pitchFamily="34" charset="0"/>
              </a:rPr>
            </a:br>
            <a:r>
              <a:rPr lang="uk-UA" sz="2200" dirty="0">
                <a:latin typeface="Bahnschrift" panose="020B0502040204020203" pitchFamily="34" charset="0"/>
              </a:rPr>
              <a:t>1944–194</a:t>
            </a:r>
            <a:r>
              <a:rPr lang="en-US" sz="2200" dirty="0">
                <a:latin typeface="Bahnschrift" panose="020B0502040204020203" pitchFamily="34" charset="0"/>
              </a:rPr>
              <a:t>7</a:t>
            </a:r>
            <a:r>
              <a:rPr lang="uk-UA" sz="3200" b="1" dirty="0">
                <a:latin typeface="Bahnschrift" panose="020B0502040204020203" pitchFamily="34" charset="0"/>
              </a:rPr>
              <a:t> </a:t>
            </a:r>
            <a:endParaRPr lang="uk-UA" sz="3200" dirty="0">
              <a:latin typeface="Bahnschrift" panose="020B0502040204020203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208379"/>
              </p:ext>
            </p:extLst>
          </p:nvPr>
        </p:nvGraphicFramePr>
        <p:xfrm>
          <a:off x="384263" y="4011622"/>
          <a:ext cx="12542811" cy="284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7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80" y="682684"/>
            <a:ext cx="4292214" cy="189218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Bahnschrift" panose="020B0502040204020203" pitchFamily="34" charset="0"/>
              </a:rPr>
              <a:t>Operation</a:t>
            </a:r>
            <a:r>
              <a:rPr lang="ru-RU" sz="3600" b="1" dirty="0">
                <a:latin typeface="Bahnschrift" panose="020B0502040204020203" pitchFamily="34" charset="0"/>
              </a:rPr>
              <a:t> </a:t>
            </a:r>
            <a:r>
              <a:rPr lang="en-US" sz="3600" b="1" dirty="0">
                <a:latin typeface="Bahnschrift" panose="020B0502040204020203" pitchFamily="34" charset="0"/>
              </a:rPr>
              <a:t>“</a:t>
            </a:r>
            <a:r>
              <a:rPr lang="en-US" sz="3600" b="1" dirty="0" err="1">
                <a:latin typeface="Bahnschrift" panose="020B0502040204020203" pitchFamily="34" charset="0"/>
              </a:rPr>
              <a:t>Zapad</a:t>
            </a:r>
            <a:r>
              <a:rPr lang="en-US" sz="3600" b="1" dirty="0">
                <a:latin typeface="Bahnschrift" panose="020B0502040204020203" pitchFamily="34" charset="0"/>
              </a:rPr>
              <a:t>”</a:t>
            </a:r>
            <a:br>
              <a:rPr lang="ru-RU" sz="3600" b="1" dirty="0">
                <a:latin typeface="Bahnschrift" panose="020B0502040204020203" pitchFamily="34" charset="0"/>
              </a:rPr>
            </a:br>
            <a:r>
              <a:rPr lang="en-US" sz="3600" b="1" dirty="0">
                <a:latin typeface="Bahnschrift" panose="020B0502040204020203" pitchFamily="34" charset="0"/>
              </a:rPr>
              <a:t>Order</a:t>
            </a:r>
            <a:r>
              <a:rPr lang="ru-RU" sz="3600" b="1" dirty="0">
                <a:latin typeface="Bahnschrift" panose="020B0502040204020203" pitchFamily="34" charset="0"/>
              </a:rPr>
              <a:t> </a:t>
            </a:r>
            <a:r>
              <a:rPr lang="en-US" sz="3600" b="1" dirty="0">
                <a:latin typeface="Bahnschrift" panose="020B0502040204020203" pitchFamily="34" charset="0"/>
              </a:rPr>
              <a:t>MGB</a:t>
            </a:r>
            <a:r>
              <a:rPr lang="ru-RU" sz="3600" b="1" dirty="0">
                <a:latin typeface="Bahnschrift" panose="020B0502040204020203" pitchFamily="34" charset="0"/>
              </a:rPr>
              <a:t> </a:t>
            </a:r>
            <a:r>
              <a:rPr lang="en-US" sz="3600" b="1" dirty="0">
                <a:latin typeface="Bahnschrift" panose="020B0502040204020203" pitchFamily="34" charset="0"/>
              </a:rPr>
              <a:t>USSR</a:t>
            </a:r>
            <a:br>
              <a:rPr lang="ru-RU" sz="3600" b="1" dirty="0">
                <a:latin typeface="Bahnschrift" panose="020B0502040204020203" pitchFamily="34" charset="0"/>
              </a:rPr>
            </a:br>
            <a:r>
              <a:rPr lang="ru-RU" sz="3600" b="1" dirty="0">
                <a:latin typeface="Bahnschrift" panose="020B0502040204020203" pitchFamily="34" charset="0"/>
              </a:rPr>
              <a:t>№ 00430</a:t>
            </a:r>
            <a:br>
              <a:rPr lang="ru-RU" sz="3600" b="1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</a:rPr>
              <a:t>October 21-26, 1947</a:t>
            </a:r>
            <a:endParaRPr lang="uk-UA" sz="2400" dirty="0">
              <a:latin typeface="Bahnschrift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7866" y="2810294"/>
            <a:ext cx="3607340" cy="357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Bahnschrift" panose="020B0502040204020203" pitchFamily="34" charset="0"/>
              </a:rPr>
              <a:t>Deported</a:t>
            </a:r>
            <a:r>
              <a:rPr lang="uk-UA" b="1" u="sng" dirty="0">
                <a:latin typeface="Bahnschrift" panose="020B0502040204020203" pitchFamily="34" charset="0"/>
              </a:rPr>
              <a:t>:</a:t>
            </a:r>
            <a:endParaRPr lang="en-US" b="1" u="sng" dirty="0">
              <a:latin typeface="Bahnschrift" panose="020B0502040204020203" pitchFamily="34" charset="0"/>
            </a:endParaRPr>
          </a:p>
          <a:p>
            <a:pPr marL="914400" lvl="2" indent="0">
              <a:buNone/>
            </a:pPr>
            <a:r>
              <a:rPr lang="en-US" sz="3600" b="1" dirty="0">
                <a:latin typeface="Bahnschrift" panose="020B0502040204020203" pitchFamily="34" charset="0"/>
              </a:rPr>
              <a:t>26 332 </a:t>
            </a:r>
            <a:r>
              <a:rPr lang="en-US" sz="2400" dirty="0">
                <a:latin typeface="Bahnschrift" panose="020B0502040204020203" pitchFamily="34" charset="0"/>
              </a:rPr>
              <a:t>families</a:t>
            </a:r>
            <a:endParaRPr lang="uk-UA" sz="2400" dirty="0">
              <a:latin typeface="Bahnschrift" panose="020B0502040204020203" pitchFamily="34" charset="0"/>
            </a:endParaRPr>
          </a:p>
          <a:p>
            <a:pPr marL="914400" lvl="2" indent="0">
              <a:buNone/>
            </a:pPr>
            <a:r>
              <a:rPr lang="uk-UA" sz="3600" b="1" dirty="0">
                <a:latin typeface="Bahnschrift" panose="020B0502040204020203" pitchFamily="34" charset="0"/>
              </a:rPr>
              <a:t>77 791 </a:t>
            </a:r>
            <a:r>
              <a:rPr lang="en-US" sz="2400" dirty="0">
                <a:latin typeface="Bahnschrift" panose="020B0502040204020203" pitchFamily="34" charset="0"/>
              </a:rPr>
              <a:t>persons</a:t>
            </a:r>
            <a:endParaRPr lang="uk-UA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Bahnschrift" panose="020B0502040204020203" pitchFamily="34" charset="0"/>
              </a:rPr>
              <a:t>of them</a:t>
            </a:r>
            <a:r>
              <a:rPr lang="uk-UA" sz="2400" dirty="0">
                <a:latin typeface="Bahnschrift" panose="020B0502040204020203" pitchFamily="34" charset="0"/>
              </a:rPr>
              <a:t>:</a:t>
            </a:r>
          </a:p>
          <a:p>
            <a:pPr marL="914400" lvl="2" indent="0">
              <a:buNone/>
            </a:pPr>
            <a:r>
              <a:rPr lang="uk-UA" sz="2400" dirty="0">
                <a:latin typeface="Bahnschrift" panose="020B0502040204020203" pitchFamily="34" charset="0"/>
              </a:rPr>
              <a:t>18 866 </a:t>
            </a:r>
            <a:r>
              <a:rPr lang="en-US" sz="2400" dirty="0">
                <a:latin typeface="Bahnschrift" panose="020B0502040204020203" pitchFamily="34" charset="0"/>
              </a:rPr>
              <a:t>men</a:t>
            </a:r>
            <a:r>
              <a:rPr lang="uk-UA" sz="2400" dirty="0">
                <a:latin typeface="Bahnschrift" panose="020B0502040204020203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uk-UA" sz="2400" dirty="0">
                <a:latin typeface="Bahnschrift" panose="020B0502040204020203" pitchFamily="34" charset="0"/>
              </a:rPr>
              <a:t>35 685 </a:t>
            </a:r>
            <a:r>
              <a:rPr lang="en-US" sz="2400" dirty="0">
                <a:latin typeface="Bahnschrift" panose="020B0502040204020203" pitchFamily="34" charset="0"/>
              </a:rPr>
              <a:t>women</a:t>
            </a:r>
            <a:r>
              <a:rPr lang="uk-UA" sz="2400" dirty="0">
                <a:latin typeface="Bahnschrift" panose="020B0502040204020203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uk-UA" sz="2400" dirty="0">
                <a:latin typeface="Bahnschrift" panose="020B0502040204020203" pitchFamily="34" charset="0"/>
              </a:rPr>
              <a:t>23 240 </a:t>
            </a:r>
            <a:r>
              <a:rPr lang="en-US" sz="2400" dirty="0">
                <a:latin typeface="Bahnschrift" panose="020B0502040204020203" pitchFamily="34" charset="0"/>
              </a:rPr>
              <a:t>children</a:t>
            </a:r>
            <a:r>
              <a:rPr lang="uk-UA" sz="2400" dirty="0">
                <a:latin typeface="Bahnschrift" panose="020B0502040204020203" pitchFamily="34" charset="0"/>
              </a:rPr>
              <a:t> </a:t>
            </a:r>
          </a:p>
          <a:p>
            <a:pPr marL="914400" lvl="2" indent="0">
              <a:buNone/>
            </a:pPr>
            <a:endParaRPr lang="uk-UA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2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38" y="0"/>
            <a:ext cx="1219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" y="-1"/>
            <a:ext cx="1219343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41" y="613114"/>
            <a:ext cx="4292214" cy="2050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Directive NKVD and</a:t>
            </a:r>
            <a:r>
              <a:rPr lang="ru-RU" sz="3200" b="1" dirty="0">
                <a:latin typeface="Bahnschrift" panose="020B0502040204020203" pitchFamily="34" charset="0"/>
              </a:rPr>
              <a:t> </a:t>
            </a:r>
            <a:r>
              <a:rPr lang="en-US" sz="3200" b="1" dirty="0">
                <a:latin typeface="Bahnschrift" panose="020B0502040204020203" pitchFamily="34" charset="0"/>
              </a:rPr>
              <a:t>NKGB</a:t>
            </a:r>
            <a:r>
              <a:rPr lang="ru-RU" sz="3200" b="1" dirty="0">
                <a:latin typeface="Bahnschrift" panose="020B0502040204020203" pitchFamily="34" charset="0"/>
              </a:rPr>
              <a:t> </a:t>
            </a:r>
            <a:r>
              <a:rPr lang="en-US" sz="3200" b="1" dirty="0">
                <a:latin typeface="Bahnschrift" panose="020B0502040204020203" pitchFamily="34" charset="0"/>
              </a:rPr>
              <a:t>Ukrainian SSR</a:t>
            </a:r>
            <a:br>
              <a:rPr lang="ru-RU" sz="3200" b="1" dirty="0">
                <a:latin typeface="Bahnschrift" panose="020B0502040204020203" pitchFamily="34" charset="0"/>
              </a:rPr>
            </a:br>
            <a:r>
              <a:rPr lang="ru-RU" sz="3200" b="1" dirty="0">
                <a:latin typeface="Bahnschrift" panose="020B0502040204020203" pitchFamily="34" charset="0"/>
              </a:rPr>
              <a:t>№ 48/д/31</a:t>
            </a:r>
            <a:br>
              <a:rPr lang="uk-UA" sz="3600" b="1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</a:rPr>
              <a:t>May 24, 1945</a:t>
            </a:r>
            <a:endParaRPr lang="uk-UA" sz="2400" dirty="0">
              <a:latin typeface="Bahnschrift" panose="020B0502040204020203" pitchFamily="34" charset="0"/>
            </a:endParaRPr>
          </a:p>
        </p:txBody>
      </p:sp>
      <p:sp>
        <p:nvSpPr>
          <p:cNvPr id="3" name="Прямокутник 4"/>
          <p:cNvSpPr/>
          <p:nvPr/>
        </p:nvSpPr>
        <p:spPr>
          <a:xfrm>
            <a:off x="3083855" y="6089516"/>
            <a:ext cx="9108145" cy="4265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3083855" y="6054385"/>
            <a:ext cx="8599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phenomenon of civil hostage</a:t>
            </a:r>
            <a:endParaRPr lang="uk-UA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3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093E-325D-0640-9F5E-DED26090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217"/>
            <a:ext cx="10515600" cy="40897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  <a:endParaRPr lang="uk-UA" sz="4000" b="1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en-US" dirty="0"/>
              <a:t>Andriy Kohut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094EA-39D7-154C-B34E-628CE924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0" y="4156971"/>
            <a:ext cx="3747600" cy="27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207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Times New Roman</vt:lpstr>
      <vt:lpstr>Тема Office</vt:lpstr>
      <vt:lpstr>Operation “Zapad” (“West”):  the Forcible Deportations of Ukrainians as an Instrument of Soviet Counterinsurgency</vt:lpstr>
      <vt:lpstr>Research Hypotheses / Questions </vt:lpstr>
      <vt:lpstr>Stalin’s Deportations from Western Ukraine </vt:lpstr>
      <vt:lpstr>Operation “Wisla”  and Deportation from Western Ukraine in 1947</vt:lpstr>
      <vt:lpstr>PowerPoint Presentation</vt:lpstr>
      <vt:lpstr>Operation “Zapad” Order MGB USSR № 00430 October 21-26, 1947</vt:lpstr>
      <vt:lpstr>PowerPoint Presentation</vt:lpstr>
      <vt:lpstr>Directive NKVD and NKGB Ukrainian SSR № 48/д/31 May 24, 1945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Wojenne i powojenne sowieckie deportacje z Ukrainy Zachodniej: cele, grupy, skutki</dc:title>
  <dc:creator>Ольга Сало</dc:creator>
  <cp:lastModifiedBy>Microsoft Office User</cp:lastModifiedBy>
  <cp:revision>85</cp:revision>
  <dcterms:created xsi:type="dcterms:W3CDTF">2019-09-16T03:01:20Z</dcterms:created>
  <dcterms:modified xsi:type="dcterms:W3CDTF">2019-11-05T21:09:25Z</dcterms:modified>
</cp:coreProperties>
</file>