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72" r:id="rId2"/>
    <p:sldId id="256" r:id="rId3"/>
    <p:sldId id="27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9" r:id="rId12"/>
    <p:sldId id="274" r:id="rId13"/>
    <p:sldId id="275" r:id="rId14"/>
    <p:sldId id="271" r:id="rId15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7"/>
      <p:bold r:id="rId18"/>
      <p:italic r:id="rId19"/>
      <p:boldItalic r:id="rId20"/>
    </p:embeddedFont>
    <p:embeddedFont>
      <p:font typeface="Playfair Display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0"/>
    <p:restoredTop sz="94690"/>
  </p:normalViewPr>
  <p:slideViewPr>
    <p:cSldViewPr snapToGrid="0">
      <p:cViewPr varScale="1">
        <p:scale>
          <a:sx n="133" d="100"/>
          <a:sy n="133" d="100"/>
        </p:scale>
        <p:origin x="63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06b5250d1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06b5250d1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06b5250d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06b5250d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The high points were all about importance and glory - for the city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So ‘before’ - the Cossack trading post - doesn’t really count and around - the Holodomor in the surrounding countryside - doesn’t really feature either -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But the retention of self-esteem through history is consistent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06b5250d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06b5250d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So the interest in the national past and in the romance of the Cossacks was well-timed with the economic boom of the nineteenth century and the national awakening which went with it and this was personified by Iavornyts’kyy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The contribution of </a:t>
            </a:r>
            <a:r>
              <a:rPr lang="en" sz="1400" dirty="0" err="1"/>
              <a:t>Koval’skyy</a:t>
            </a:r>
            <a:r>
              <a:rPr lang="en" sz="1400" dirty="0"/>
              <a:t> and </a:t>
            </a:r>
            <a:r>
              <a:rPr lang="en" sz="1400" dirty="0" err="1"/>
              <a:t>Honchar</a:t>
            </a:r>
            <a:r>
              <a:rPr lang="en" sz="1400" dirty="0"/>
              <a:t> - the two sides of the relationship with the northern </a:t>
            </a:r>
            <a:r>
              <a:rPr lang="en" sz="1400" dirty="0" err="1"/>
              <a:t>neighbour</a:t>
            </a:r>
            <a:endParaRPr sz="1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 dirty="0"/>
              <a:t>We can see in the responses of local politicians of both sides that this was the case - and this plays into the important point about using tropes which we discuss later below</a:t>
            </a:r>
            <a:endParaRPr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06b5250d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06b5250d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The difference between narrative for an external audience - keeping the messaging going about the Cossacks - and local construction of identity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Facts about the different projects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So how do we characterize this response - or these different responses - to Russkiy Mir - which had been present for some years by this time  </a:t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06b5250d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06b5250d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The national content providers were working on a certain limited range of narratives.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The local messages about efficiency and pro-Judaism were taken up and used.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Unlike in other smaller places where they had imposed more, here they weren’t really able to because there was this local historical identity infrastructure in place</a:t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06b5250d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06b5250d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06b5250d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06b5250d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6b5250d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06b5250d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06b5250d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06b5250d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3CF871-AD64-2A47-B3A6-AF6F7F661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167CB978-C467-0B43-A7CC-F699174FC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02"/>
          <a:stretch/>
        </p:blipFill>
        <p:spPr>
          <a:xfrm>
            <a:off x="0" y="-356208"/>
            <a:ext cx="9144000" cy="639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0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 idx="4294967295"/>
          </p:nvPr>
        </p:nvSpPr>
        <p:spPr>
          <a:xfrm>
            <a:off x="311150" y="403655"/>
            <a:ext cx="8521700" cy="12133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/>
              <a:t>Conclusions: discourses of history in Dnipro: ‘entangled history’ and ‘mnemonical security’?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4294967295"/>
          </p:nvPr>
        </p:nvSpPr>
        <p:spPr>
          <a:xfrm>
            <a:off x="311150" y="1409686"/>
            <a:ext cx="8521700" cy="3151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</a:rPr>
              <a:t>“A genuinely agonistic mnemonic pluralism…” 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</a:rPr>
              <a:t>Maria Mälksoo 2015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A201C-5707-444A-936B-BF65B8BBD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9/10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05F3B6-CAC4-E34F-82FA-FACF15721D2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64354" y="4663217"/>
            <a:ext cx="656804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10/10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8B9A8-2C00-784D-B5FE-551D7080BC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9587" y="1920875"/>
            <a:ext cx="8124825" cy="1301750"/>
          </a:xfrm>
        </p:spPr>
        <p:txBody>
          <a:bodyPr/>
          <a:lstStyle/>
          <a:p>
            <a:pPr algn="ctr"/>
            <a:r>
              <a:rPr lang="en-GB" dirty="0"/>
              <a:t>Thank you - Questions?</a:t>
            </a:r>
          </a:p>
        </p:txBody>
      </p:sp>
    </p:spTree>
    <p:extLst>
      <p:ext uri="{BB962C8B-B14F-4D97-AF65-F5344CB8AC3E}">
        <p14:creationId xmlns:p14="http://schemas.microsoft.com/office/powerpoint/2010/main" val="3671655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900D3C-301C-5E4E-95C9-65A0FB8EFC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BF000C6-EEC8-794C-B3BD-5A533C3E1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4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CA1F5F-2DE0-1C4B-A834-0E63E76479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3" descr="A person standing next to a fireplace&#10;&#10;Description automatically generated">
            <a:extLst>
              <a:ext uri="{FF2B5EF4-FFF2-40B4-BE49-F238E27FC236}">
                <a16:creationId xmlns:a16="http://schemas.microsoft.com/office/drawing/2014/main" id="{1AA815F5-79EF-A441-81A9-777AE3DE8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7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 idx="4294967295"/>
          </p:nvPr>
        </p:nvSpPr>
        <p:spPr>
          <a:xfrm>
            <a:off x="311150" y="403655"/>
            <a:ext cx="8521700" cy="64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Acknowledgements &amp; Reference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4294967295"/>
          </p:nvPr>
        </p:nvSpPr>
        <p:spPr>
          <a:xfrm>
            <a:off x="311150" y="1389063"/>
            <a:ext cx="8521700" cy="3151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Forum Transregionale Studien e. V.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Tkuma Ukrainian Institute for Holocaust Studies at the Museum of Jewish Memory and the Holocaust in Ukraine, Dnipro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" dirty="0"/>
              <a:t>Viktoriia Serhiienko (for images from the ATO Museum)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Denys Shatalov (for images from the Museum of Jewish Memory)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Iehor Vradiy (for images from the Museum of Jewish Memory)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u="sng" dirty="0"/>
              <a:t>Reference</a:t>
            </a:r>
            <a:r>
              <a:rPr lang="en-GB" dirty="0"/>
              <a:t>: </a:t>
            </a:r>
            <a:r>
              <a:rPr lang="en-GB" dirty="0">
                <a:solidFill>
                  <a:srgbClr val="FFFFFF"/>
                </a:solidFill>
              </a:rPr>
              <a:t>Mälksoo, M., “‘Memory Must Be Defended’: Beyond the Politics of Mnemonical Security”, </a:t>
            </a:r>
            <a:r>
              <a:rPr lang="en-GB" u="sng" dirty="0">
                <a:solidFill>
                  <a:srgbClr val="FFFFFF"/>
                </a:solidFill>
              </a:rPr>
              <a:t>Security Dialogue</a:t>
            </a:r>
            <a:r>
              <a:rPr lang="en-GB" dirty="0">
                <a:solidFill>
                  <a:srgbClr val="FFFFFF"/>
                </a:solidFill>
              </a:rPr>
              <a:t>, 46, 2015, 3, p. 221.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BA1E1C-726F-6346-ADA1-2EE2F0589C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 idx="4294967295"/>
          </p:nvPr>
        </p:nvSpPr>
        <p:spPr>
          <a:xfrm>
            <a:off x="625475" y="136525"/>
            <a:ext cx="7893050" cy="2678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 dirty="0"/>
              <a:t>The Securitization of Entangled Historical Identity? Local and National History Discourses in Dnipro During the Poroshenko Presidency</a:t>
            </a:r>
            <a:endParaRPr sz="3000"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294967295"/>
          </p:nvPr>
        </p:nvSpPr>
        <p:spPr>
          <a:xfrm>
            <a:off x="625475" y="2822466"/>
            <a:ext cx="7893050" cy="14811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Ursula Woolley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28AD0-1577-EA4E-977E-7F0B9EE620B2}"/>
              </a:ext>
            </a:extLst>
          </p:cNvPr>
          <p:cNvSpPr txBox="1"/>
          <p:nvPr/>
        </p:nvSpPr>
        <p:spPr>
          <a:xfrm>
            <a:off x="8527983" y="473562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1/10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35EF0-1A3F-9F4D-8168-7D397F9414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2/10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43768-ADF7-644A-BC37-C4B48D4C1C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150" y="867505"/>
            <a:ext cx="8521700" cy="644525"/>
          </a:xfrm>
        </p:spPr>
        <p:txBody>
          <a:bodyPr/>
          <a:lstStyle/>
          <a:p>
            <a:r>
              <a:rPr lang="en-GB" dirty="0"/>
              <a:t>Outline: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542D3-F5C1-224C-99E4-28618C4EEC2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11150" y="1512030"/>
            <a:ext cx="8521700" cy="3151187"/>
          </a:xfrm>
        </p:spPr>
        <p:txBody>
          <a:bodyPr/>
          <a:lstStyle/>
          <a:p>
            <a:r>
              <a:rPr lang="en-GB" dirty="0"/>
              <a:t>Popular historical narrative</a:t>
            </a:r>
          </a:p>
          <a:p>
            <a:r>
              <a:rPr lang="en-GB" dirty="0"/>
              <a:t>Local value of history</a:t>
            </a:r>
          </a:p>
          <a:p>
            <a:r>
              <a:rPr lang="en-GB" dirty="0"/>
              <a:t>Major public projects</a:t>
            </a:r>
          </a:p>
          <a:p>
            <a:r>
              <a:rPr lang="en-GB" dirty="0"/>
              <a:t>National content providers</a:t>
            </a:r>
          </a:p>
          <a:p>
            <a:r>
              <a:rPr lang="en-GB" dirty="0"/>
              <a:t>Local response </a:t>
            </a:r>
          </a:p>
          <a:p>
            <a:r>
              <a:rPr lang="en-GB" dirty="0"/>
              <a:t>Discursive journey of local tropes</a:t>
            </a:r>
          </a:p>
          <a:p>
            <a:r>
              <a:rPr lang="en-GB" dirty="0"/>
              <a:t>Conclusions and questions</a:t>
            </a:r>
          </a:p>
        </p:txBody>
      </p:sp>
    </p:spTree>
    <p:extLst>
      <p:ext uri="{BB962C8B-B14F-4D97-AF65-F5344CB8AC3E}">
        <p14:creationId xmlns:p14="http://schemas.microsoft.com/office/powerpoint/2010/main" val="238135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 idx="4294967295"/>
          </p:nvPr>
        </p:nvSpPr>
        <p:spPr>
          <a:xfrm>
            <a:off x="311150" y="875899"/>
            <a:ext cx="8521700" cy="1097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Popular historical narrative:</a:t>
            </a:r>
            <a:br>
              <a:rPr lang="en" dirty="0"/>
            </a:br>
            <a:br>
              <a:rPr lang="en" dirty="0"/>
            </a:br>
            <a:r>
              <a:rPr lang="en" dirty="0"/>
              <a:t>It was relatively easy to construct a narrative of recurring success around the history of Dnipro.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4294967295"/>
          </p:nvPr>
        </p:nvSpPr>
        <p:spPr>
          <a:xfrm>
            <a:off x="311150" y="1409687"/>
            <a:ext cx="8521700" cy="3151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" sz="17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" sz="17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7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CDF7A-C375-4D4F-9AD5-EC0BF10A6F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3/10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 idx="4294967295"/>
          </p:nvPr>
        </p:nvSpPr>
        <p:spPr>
          <a:xfrm>
            <a:off x="311150" y="403655"/>
            <a:ext cx="8521700" cy="26379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/>
              <a:t>Local value of history:</a:t>
            </a:r>
            <a:br>
              <a:rPr lang="en" dirty="0"/>
            </a:br>
            <a:br>
              <a:rPr lang="en" dirty="0"/>
            </a:br>
            <a:r>
              <a:rPr lang="en" dirty="0"/>
              <a:t>There was also the legacy of an apparently conscious construction of a discourse of the importance of history for its own sake.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4294967295"/>
          </p:nvPr>
        </p:nvSpPr>
        <p:spPr>
          <a:xfrm>
            <a:off x="311150" y="1417638"/>
            <a:ext cx="8521700" cy="3151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3BA010-221E-9A4F-93FD-6EC336BD62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4/10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 idx="4294967295"/>
          </p:nvPr>
        </p:nvSpPr>
        <p:spPr>
          <a:xfrm>
            <a:off x="311150" y="866273"/>
            <a:ext cx="8521700" cy="1087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Major public projects:</a:t>
            </a:r>
            <a:endParaRPr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4294967295"/>
          </p:nvPr>
        </p:nvSpPr>
        <p:spPr>
          <a:xfrm>
            <a:off x="311150" y="1501541"/>
            <a:ext cx="8521700" cy="2002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GB" dirty="0"/>
              <a:t>Museum of Jewish Memory and the Holocaust in Ukraine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GB" dirty="0"/>
              <a:t>Rocket Park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GB" dirty="0"/>
              <a:t>Stara Samar’ (!)</a:t>
            </a:r>
          </a:p>
          <a:p>
            <a:pPr marL="285750" indent="-2857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GB" dirty="0"/>
              <a:t>ATO Museum at the WWII Diorama of the Battle of the Dnipro River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5858-40EE-5D40-8919-0FC1D83FDA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5/10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 idx="4294967295"/>
          </p:nvPr>
        </p:nvSpPr>
        <p:spPr>
          <a:xfrm>
            <a:off x="311150" y="403655"/>
            <a:ext cx="8521700" cy="64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/>
              <a:t>National content providers:</a:t>
            </a:r>
            <a:br>
              <a:rPr lang="en" dirty="0"/>
            </a:br>
            <a:br>
              <a:rPr lang="en" dirty="0"/>
            </a:br>
            <a:r>
              <a:rPr lang="en" dirty="0"/>
              <a:t>Istorychna Pravda and the Institute of National Memory superimposed different emphases and different strands onto the local narrative of historical identity. </a:t>
            </a: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4294967295"/>
          </p:nvPr>
        </p:nvSpPr>
        <p:spPr>
          <a:xfrm>
            <a:off x="311150" y="1425589"/>
            <a:ext cx="8521700" cy="3151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E7D41E-EA7E-A54E-BA45-AD2A09CBF9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6/10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 idx="4294967295"/>
          </p:nvPr>
        </p:nvSpPr>
        <p:spPr>
          <a:xfrm>
            <a:off x="311150" y="341905"/>
            <a:ext cx="8521700" cy="1640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/>
              <a:t>Local response:</a:t>
            </a:r>
            <a:br>
              <a:rPr lang="en" dirty="0"/>
            </a:br>
            <a:br>
              <a:rPr lang="en" dirty="0"/>
            </a:br>
            <a:r>
              <a:rPr lang="en" dirty="0"/>
              <a:t>The Dnipro approach to Decommunization was supportive and cooperative but by no means comprehensively so.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4294967295"/>
          </p:nvPr>
        </p:nvSpPr>
        <p:spPr>
          <a:xfrm>
            <a:off x="311150" y="1393784"/>
            <a:ext cx="8521700" cy="3151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57C7FD-68F0-3446-AE63-B47E317AA6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7/10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578E0-367D-854A-908A-E7D136D903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8/10</a:t>
            </a:r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4294967295"/>
          </p:nvPr>
        </p:nvSpPr>
        <p:spPr>
          <a:xfrm>
            <a:off x="311150" y="403655"/>
            <a:ext cx="8521700" cy="644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/>
              <a:t>Discursive journey of local tropes:</a:t>
            </a:r>
            <a:endParaRPr dirty="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4294967295"/>
          </p:nvPr>
        </p:nvSpPr>
        <p:spPr>
          <a:xfrm>
            <a:off x="311150" y="1417637"/>
            <a:ext cx="4000500" cy="3151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‘More Cossack Siches than Zaporizhzhia’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‘A Southern Capital of the Russian Empire’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‘The Manchester of Ukraine’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EECA13-6FE1-9D43-8B2D-01DEF8F465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0" y="1420360"/>
            <a:ext cx="4000500" cy="3151187"/>
          </a:xfrm>
        </p:spPr>
        <p:txBody>
          <a:bodyPr/>
          <a:lstStyle/>
          <a:p>
            <a:pPr marL="0" lvl="0" indent="0">
              <a:buNone/>
            </a:pPr>
            <a:endParaRPr lang="en-GB" sz="1800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en-GB" sz="1800" dirty="0">
                <a:solidFill>
                  <a:srgbClr val="FFFFFF"/>
                </a:solidFill>
              </a:rPr>
              <a:t>Victors in the Great Patriotic War</a:t>
            </a:r>
          </a:p>
          <a:p>
            <a:pPr marL="0" lvl="0" indent="0">
              <a:buNone/>
            </a:pPr>
            <a:endParaRPr lang="en-GB" sz="1800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en-GB" sz="1800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en-GB" sz="1800" dirty="0">
                <a:solidFill>
                  <a:srgbClr val="FFFFFF"/>
                </a:solidFill>
              </a:rPr>
              <a:t>‘Rocket City’</a:t>
            </a:r>
          </a:p>
          <a:p>
            <a:pPr marL="0" lvl="0" indent="0">
              <a:buNone/>
            </a:pPr>
            <a:endParaRPr lang="en-GB" sz="1800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endParaRPr lang="en-GB" sz="1800" dirty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en-GB" sz="1800" dirty="0">
                <a:solidFill>
                  <a:srgbClr val="FFFFFF"/>
                </a:solidFill>
              </a:rPr>
              <a:t>‘The Talent Pool’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615</Words>
  <Application>Microsoft Macintosh PowerPoint</Application>
  <PresentationFormat>On-screen Show (16:9)</PresentationFormat>
  <Paragraphs>86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Lato</vt:lpstr>
      <vt:lpstr>Arial</vt:lpstr>
      <vt:lpstr>Playfair Display</vt:lpstr>
      <vt:lpstr>Blue &amp; Gold</vt:lpstr>
      <vt:lpstr>PowerPoint Presentation</vt:lpstr>
      <vt:lpstr> The Securitization of Entangled Historical Identity? Local and National History Discourses in Dnipro During the Poroshenko Presidency</vt:lpstr>
      <vt:lpstr>Outline:</vt:lpstr>
      <vt:lpstr>Popular historical narrative:  It was relatively easy to construct a narrative of recurring success around the history of Dnipro.  </vt:lpstr>
      <vt:lpstr> Local value of history:  There was also the legacy of an apparently conscious construction of a discourse of the importance of history for its own sake.  </vt:lpstr>
      <vt:lpstr>Major public projects:</vt:lpstr>
      <vt:lpstr> National content providers:  Istorychna Pravda and the Institute of National Memory superimposed different emphases and different strands onto the local narrative of historical identity. </vt:lpstr>
      <vt:lpstr> Local response:  The Dnipro approach to Decommunization was supportive and cooperative but by no means comprehensively so. </vt:lpstr>
      <vt:lpstr> Discursive journey of local tropes:</vt:lpstr>
      <vt:lpstr> Conclusions: discourses of history in Dnipro: ‘entangled history’ and ‘mnemonical security’?</vt:lpstr>
      <vt:lpstr>Thank you - Questions?</vt:lpstr>
      <vt:lpstr>PowerPoint Presentation</vt:lpstr>
      <vt:lpstr>PowerPoint Presentation</vt:lpstr>
      <vt:lpstr>Acknowledgements &amp; Reference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Securitization of Entangled Historical Identity? Local and National History Discourses in Dnipro During the Poroshenko Presidency</dc:title>
  <cp:lastModifiedBy>Ursula Woolley</cp:lastModifiedBy>
  <cp:revision>102</cp:revision>
  <dcterms:modified xsi:type="dcterms:W3CDTF">2019-11-05T15:30:23Z</dcterms:modified>
</cp:coreProperties>
</file>